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99" r:id="rId4"/>
    <p:sldId id="408" r:id="rId5"/>
    <p:sldId id="415" r:id="rId6"/>
    <p:sldId id="416" r:id="rId7"/>
    <p:sldId id="392" r:id="rId8"/>
    <p:sldId id="327" r:id="rId9"/>
    <p:sldId id="414" r:id="rId10"/>
    <p:sldId id="374" r:id="rId11"/>
    <p:sldId id="417" r:id="rId12"/>
    <p:sldId id="418" r:id="rId13"/>
    <p:sldId id="419" r:id="rId14"/>
    <p:sldId id="385" r:id="rId15"/>
    <p:sldId id="403" r:id="rId16"/>
    <p:sldId id="413" r:id="rId17"/>
    <p:sldId id="368" r:id="rId18"/>
    <p:sldId id="370" r:id="rId19"/>
    <p:sldId id="397" r:id="rId20"/>
    <p:sldId id="398" r:id="rId21"/>
    <p:sldId id="399" r:id="rId22"/>
    <p:sldId id="400" r:id="rId23"/>
    <p:sldId id="406" r:id="rId24"/>
    <p:sldId id="404" r:id="rId25"/>
    <p:sldId id="401" r:id="rId26"/>
    <p:sldId id="28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BF490-6095-405B-957F-84ED392AF9F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63AA7-3843-4E08-8D1C-9604395A57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453786-0BF5-46A3-840A-2483CC5399DC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0D7E92-B079-497C-AC25-ADD46029B92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547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dirty="0" smtClean="0">
                <a:solidFill>
                  <a:schemeClr val="tx1"/>
                </a:solidFill>
              </a:rPr>
              <a:t>Přehled připravovaných</a:t>
            </a:r>
            <a:br>
              <a:rPr lang="cs-CZ" sz="4900" dirty="0" smtClean="0">
                <a:solidFill>
                  <a:schemeClr val="tx1"/>
                </a:solidFill>
              </a:rPr>
            </a:br>
            <a:r>
              <a:rPr lang="cs-CZ" sz="4900" dirty="0" smtClean="0">
                <a:solidFill>
                  <a:schemeClr val="tx1"/>
                </a:solidFill>
              </a:rPr>
              <a:t>norem 2022/2023</a:t>
            </a:r>
            <a:r>
              <a:rPr lang="cs-CZ" sz="4400" dirty="0" smtClean="0">
                <a:solidFill>
                  <a:schemeClr val="tx1"/>
                </a:solidFill>
              </a:rPr>
              <a:t/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rgbClr val="FF0000"/>
                </a:solidFill>
              </a:rPr>
              <a:t/>
            </a:r>
            <a:br>
              <a:rPr lang="cs-CZ" sz="4400" dirty="0" smtClean="0">
                <a:solidFill>
                  <a:srgbClr val="FF0000"/>
                </a:solidFill>
              </a:rPr>
            </a:br>
            <a:r>
              <a:rPr lang="cs-CZ" sz="4400" smtClean="0">
                <a:solidFill>
                  <a:schemeClr val="tx1"/>
                </a:solidFill>
              </a:rPr>
              <a:t>Seminář </a:t>
            </a:r>
            <a:r>
              <a:rPr lang="cs-CZ" sz="4400" smtClean="0">
                <a:solidFill>
                  <a:schemeClr val="tx1"/>
                </a:solidFill>
              </a:rPr>
              <a:t>6/12 2022 </a:t>
            </a:r>
            <a:br>
              <a:rPr lang="cs-CZ" sz="4400" smtClean="0">
                <a:solidFill>
                  <a:schemeClr val="tx1"/>
                </a:solidFill>
              </a:rPr>
            </a:br>
            <a:r>
              <a:rPr lang="cs-CZ" sz="4400" smtClean="0">
                <a:solidFill>
                  <a:schemeClr val="tx1"/>
                </a:solidFill>
              </a:rPr>
              <a:t>ŠKOLA-WELDING Dobřany</a:t>
            </a:r>
            <a:endParaRPr lang="cs-CZ" sz="31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365104"/>
            <a:ext cx="7854696" cy="1224136"/>
          </a:xfrm>
        </p:spPr>
        <p:txBody>
          <a:bodyPr>
            <a:normAutofit fontScale="92500" lnSpcReduction="100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Ing. Václav </a:t>
            </a:r>
            <a:r>
              <a:rPr lang="cs-CZ" sz="2400" dirty="0" err="1" smtClean="0"/>
              <a:t>Voves</a:t>
            </a:r>
            <a:endParaRPr lang="cs-CZ" sz="2400" dirty="0" smtClean="0"/>
          </a:p>
          <a:p>
            <a:r>
              <a:rPr lang="cs-CZ" sz="2400" dirty="0" smtClean="0"/>
              <a:t>CWS-ANB Praha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3058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Nové evropské normy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 ISO 15615:2022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Zařízení pro plamenové svařování – Acetylenové rozvodové systémy pro svařování, řezání a příbuzné procesy – Bezpečnostní požadavky na vysokotlaké přístroje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vydána CEN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16/11 2022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Nahradí stávající normu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ČSN EN ISO 15615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(05 2123)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ze listopadu 2013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bude vyhlášena a pravděpodobně následně  přeložena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 ISO 12153:2022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Svařovací materiály – Plněné elektrody bez a s plynovou ochranou pro obloukové svařování niklu a niklových slitin – Klasifikace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vydána CEN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16/11 2022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Nahradí stávající normu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ČSN EN ISO 12153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(05 5507)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z dubna 2013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bude vyhlášena a pravděpodobně následně  přeložena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 14700:2022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Svařovací materiály – Svařovací materiály pro tvrdé návary 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vydána CEN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30/11 2022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Nahradí stávající normu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ČSN EN 14700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(05 5020)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z října 2017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bude vyhlášena a pravděpodobně následně  přeložena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3058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Připravované evropské normy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Připravované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FprEN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ISO 10447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Odporové svařování –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Odlupovací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sekáčové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zkoušení odporových bodových a výstupkových svarů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Probíhá závěrečné hlasování (říjen 2022)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Nahradí stávající normu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ČSN EN ISO 10447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(05 1129) z prosince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Připravované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FprEN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ISO 25901-2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Svařování a příbuzné procesy – Slovník – Část 2: Zdraví a bezpečnost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Probíhá závěrečné hlasování (listopad 2022)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je nová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3058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Etapy tvorby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evropské normy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Základní krok k vytvoření nové evropské normy je návrh nového projektu evropské normy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NWI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(New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Item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 návrhu nového projektu se hlasuje (hlasují všechny členské země CEN).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Je-li návrh schválen, obdrží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definitivní číselné označení budoucí nové normy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Další etapou tvorby nové evropské normy je zpracování pracovního návrhu normy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Draft)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 zpracování se podílí odborníci nominovaní národním normalizačním orgánem (DIN, AFNOR, BSI, SÚTN, ČAS a dalšími) do pracovní skupiny, kteří měli zájem na zpracování návrhu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Následuje jedno až několik kol návrhu normy při jeho projednání v pracovní skupině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Označení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WD 12345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Obsah prezentace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Nové normy ČSN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Připravované normy ČSN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Nové evropské normy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Etapy tvorby evropské normy</a:t>
            </a:r>
          </a:p>
          <a:p>
            <a:pPr>
              <a:buNone/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 dosažení shody v pracovní skupině je návrh předán Technické komisi (TC) nebo subkomisi (SC)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TC návrh zkontroluje, předá sekretariátu CEN a ten poskytne návrh k veřejnému projednání NNO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Každý NNO má svůj způsob projednání návrhu – přes TNK nebo přes databázi návrhů. Informace, co se projednává je ve Věstníku ÚNMZ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 normě mohou NNO vznést technické, obecné případně ediční připomínky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Označení </a:t>
            </a:r>
            <a:r>
              <a:rPr lang="cs-C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prEN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ISO 12345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Technická komise nebo subkomise shromáždí připomínky a zapracuje je do návrhu, případně je odmítne se zdůvodněním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Výsledkem bývá konečný návrh normy, který je opět předán NNO ke schválení. V této etapě nelze uplatnit technické připomínky, ale pouze ediční.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Označení </a:t>
            </a:r>
            <a:r>
              <a:rPr lang="cs-C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FprEN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ISO 12345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 základě předchozího projednání konečné verze návrhu normy a jejího schválení kvalifikovanou většinou NNO (vážené hlasování – 71% vážených hlasů souhlasí s návrhem) je norma vydána CEN jako 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 ISO 12345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Současně s vydáním normy je stanoven: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Ratification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Datum schválení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Datum, kdy Technický výbor oznamuje schválení EN (v CENELEC to může být HD), od tohoto data se norma považuje za schválenou.</a:t>
            </a:r>
          </a:p>
          <a:p>
            <a:pPr lvl="1"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DAV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Availability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Datum zpřístupnění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Datum, kdy jsou Ústředním sekretariátem distribuovány konečné oficiální jazykové verze schválené publikace CEN/CENELEC.</a:t>
            </a:r>
          </a:p>
          <a:p>
            <a:pPr lvl="1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Současně s vydáním normy je stanoven: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Announcement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Datum oznámení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Konečný termín pro oznámení existence EN (v CENELEC to </a:t>
            </a:r>
            <a:r>
              <a:rPr lang="cs-CZ" smtClean="0">
                <a:latin typeface="Arial" pitchFamily="34" charset="0"/>
                <a:cs typeface="Arial" pitchFamily="34" charset="0"/>
              </a:rPr>
              <a:t>může být HD),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případně TS nebo CWA na národní úrovni.</a:t>
            </a:r>
          </a:p>
          <a:p>
            <a:pPr lvl="1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Publication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Datum vydání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Konečný termín zavedení EN na národní úrovni buď vydáním identické národní normy nebo schválením EN k přímému používání jako národní normy.</a:t>
            </a:r>
          </a:p>
          <a:p>
            <a:pPr lvl="1"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ETAPY TVORBY EVROPSKÉ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Současně s vydáním normy je stanoven:</a:t>
            </a:r>
          </a:p>
          <a:p>
            <a:pPr lvl="1"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DOW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Withdrawal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Datum zrušení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Konečný termín zrušení národních norem, které jsou v rozporu s EN (a HD v CENELEC).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Tento termín je většinou shodný s </a:t>
            </a:r>
            <a:r>
              <a:rPr lang="cs-CZ" smtClean="0">
                <a:latin typeface="Arial" pitchFamily="34" charset="0"/>
                <a:cs typeface="Arial" pitchFamily="34" charset="0"/>
              </a:rPr>
              <a:t>předchozím termínem DOP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7772400" cy="187220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Děkuji Vám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za pozornost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4365104"/>
            <a:ext cx="7772400" cy="1368152"/>
          </a:xfrm>
        </p:spPr>
        <p:txBody>
          <a:bodyPr>
            <a:normAutofit/>
          </a:bodyPr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Ing. Václav </a:t>
            </a:r>
            <a:r>
              <a:rPr lang="cs-CZ" dirty="0" err="1" smtClean="0"/>
              <a:t>Voves</a:t>
            </a:r>
            <a:endParaRPr lang="cs-CZ" dirty="0" smtClean="0"/>
          </a:p>
          <a:p>
            <a:pPr algn="r"/>
            <a:r>
              <a:rPr lang="cs-CZ" dirty="0" err="1" smtClean="0"/>
              <a:t>voves</a:t>
            </a:r>
            <a:r>
              <a:rPr lang="cs-CZ" dirty="0" smtClean="0"/>
              <a:t>@cws-</a:t>
            </a:r>
            <a:r>
              <a:rPr lang="cs-CZ" dirty="0" err="1" smtClean="0"/>
              <a:t>anb.cz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305800" cy="18002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Nové normy ČSN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normy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ČSN EN ISO 9016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(05 1125)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Destruktivní zkoušky svarů kovových materiálů - Zkouška rázem v ohybu - Umístění zkušebních tyčí, orientace vrubu a zkoušení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Norma vyšla překladem v prosinci 2022, nahradí ČSN EN ISO 9016 z listopadu 2022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Předchozí vydání normy – duben 2013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normy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ČSN EN ISO 4136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(05 1121)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Destruktivní zkoušky svarů kovových materiálů - Příčná zkouška tahem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Norma nahradí ČSN EN ISO 4136 z května 2013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Norma vyšla v angličtině v prosinci 2022, překladem vychází v lednu 2023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Nové normy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ČSN EN ISO 18278-1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(05 1330)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Odporové svařování - Svařitelnost - Část 1: Obecné požadavky pro hodnocení svařitelnosti kovových materiálů pro odporové bodové, švové a výstupkové svařování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Norma nahradí ČSN EN ISO 18278-1 z února 2017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Norma vyšla v angličtině v prosinci 2022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překladem vyjde v lednu 2023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Připravované normy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ČSN EN ISO 17636-1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(05 1150)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Nedestruktivní zkoušení svarů – Radiografické zkoušení – Část 1: Metody rentgenového a gama záření využívající film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nahradí stávající normu ČSN EN ISO 17636-1 ze září 2013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vyjde v angličtině v lednu 2023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Překlad normy je v plánu TN 05/0025/22. Překlad zajišťuje Ing. Wozniak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3058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Připravované normy ČSN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Připravované normy ČSN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ČSN EN ISO 17636-2:2022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Nedestruktivní zkoušení svarů – Radiografické zkoušení – Část 2: Metody rentgenového a gama záření využívající digitální detektory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Nahradí stávající normu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ČSN EN ISO 17636-2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(05 1150)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ze září 2013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Norma bude vyhlášena a pravděpodobně následně  přeložena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1326</TotalTime>
  <Words>757</Words>
  <Application>Microsoft Office PowerPoint</Application>
  <PresentationFormat>Předvádění na obrazovce (4:3)</PresentationFormat>
  <Paragraphs>127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Přehled připravovaných norem 2022/2023  Seminář 6/12 2022  ŠKOLA-WELDING Dobřany</vt:lpstr>
      <vt:lpstr>Obsah prezentace</vt:lpstr>
      <vt:lpstr>Nové normy ČSN</vt:lpstr>
      <vt:lpstr>Nové normy ČSN</vt:lpstr>
      <vt:lpstr>Nové normy ČSN</vt:lpstr>
      <vt:lpstr>Nové normy ČSN</vt:lpstr>
      <vt:lpstr>Připravované normy ČSN</vt:lpstr>
      <vt:lpstr>   Připravované normy ČSN </vt:lpstr>
      <vt:lpstr>Připravované normy ČSN</vt:lpstr>
      <vt:lpstr>   Nové evropské normy  </vt:lpstr>
      <vt:lpstr>Nové evropské normy</vt:lpstr>
      <vt:lpstr>Nové evropské normy</vt:lpstr>
      <vt:lpstr>Nové evropské normy</vt:lpstr>
      <vt:lpstr>   Připravované evropské normy  </vt:lpstr>
      <vt:lpstr>Připravované evropské normy</vt:lpstr>
      <vt:lpstr>Připravované evropské normy</vt:lpstr>
      <vt:lpstr>   Etapy tvorby  evropské normy </vt:lpstr>
      <vt:lpstr>ETAPY TVORBY EVROPSKÉ NORMY</vt:lpstr>
      <vt:lpstr>ETAPY TVORBY EVROPSKÉ NORMY</vt:lpstr>
      <vt:lpstr>ETAPY TVORBY EVROPSKÉ NORMY</vt:lpstr>
      <vt:lpstr>ETAPY TVORBY EVROPSKÉ NORMY</vt:lpstr>
      <vt:lpstr>ETAPY TVORBY EVROPSKÉ NORMY</vt:lpstr>
      <vt:lpstr>ETAPY TVORBY EVROPSKÉ NORMY</vt:lpstr>
      <vt:lpstr>ETAPY TVORBY EVROPSKÉ NORMY</vt:lpstr>
      <vt:lpstr>ETAPY TVORBY EVROPSKÉ NORMY</vt:lpstr>
      <vt:lpstr>Děkuji Vám 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 V TECHNICKÉ  NORMALIZACI VE SVAŘOVÁNÍ Pardubice – říjen 2017</dc:title>
  <dc:creator>Václav</dc:creator>
  <cp:lastModifiedBy>Václav</cp:lastModifiedBy>
  <cp:revision>203</cp:revision>
  <dcterms:created xsi:type="dcterms:W3CDTF">2017-10-10T11:03:08Z</dcterms:created>
  <dcterms:modified xsi:type="dcterms:W3CDTF">2022-12-05T12:35:59Z</dcterms:modified>
</cp:coreProperties>
</file>