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5" r:id="rId14"/>
    <p:sldId id="274" r:id="rId15"/>
    <p:sldId id="283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3:45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44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2635 1 24575,'17'-1'0,"-1"1"0,0 0 0,1 2 0,-1 0 0,0 0 0,0 1 0,0 1 0,0 1 0,-1 1 0,20 8 0,-8 1 0,0-2 0,1-1 0,0-1 0,1-1 0,0-2 0,1 0 0,-1-3 0,1 0 0,48 1 0,683-10 0,-4152 4 0,3347 1 0,-1 3 0,0 1 0,1 2 0,-73 21 0,85-21 0,-1-1 0,0-2 0,-1-1 0,-34-2 0,27-1 0,946-3 0,-492 5 0,1198-2 0,-1556 3 0,100 18 0,-133-17 0,-103 1 0,-1701-7-1147,3547 2 2146,-1757 0-1109,0 0-1,0 0 0,0 0 1,0 1-1,0 0 0,0 1 1,0 0-1,0 0 0,0 1 1,11 5-1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53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1931 1 24525,'-1931'258'0,"5792"-258"0,-5791-258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57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3:01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24070,'3302'0'0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17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 24093,'825'-190'0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2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24575,'8'5'0,"0"1"0,0-1 0,0-1 0,1 0 0,0 0 0,0-1 0,0 0 0,11 2 0,-14-3 0,33 7 0,2-2 0,-1-2 0,1-2 0,49-1 0,51 3 0,-137-4 0,394 23 0,-347-22 0,67 11 0,36 3 0,570-15 0,-345-3 0,-355 2 0,1-1 0,0-1 0,0-1 0,-1-1 0,0-1 0,0-1 0,0-2 0,-1 0 0,0-1 0,0-2 0,-1 0 0,0-1 0,35-27 0,-26 18 0,1 2 0,1 1 0,63-25 0,-91 41 0,16-6-170,-1 2-1,2 0 0,-1 1 1,1 1-1,0 1 0,-1 1 1,36 1-1,-29 2-6655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2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3335 19 23892,'-3334'0'0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32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2382 95 23380,'-2381'-95'0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37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22186,'920'191'0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31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24575,'2738'0'0,"-2688"-3"0,1-2 0,82-19 0,39-5 0,-136 23-1,-1-1 0,0-1 0,64-26 0,-19 6-1360,-53 20-5465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39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24575,'1488'0'-1365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2T15:12:4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1139 122 24575,'-1138'0'0,"1222"1"0,107-3 0,-77-16 0,-63 8 0,-38 8-98,5-1 175,1-1 0,25-9 0,-40 12-166,0-1 1,0 1 0,0-1 0,0 0 0,0-1 0,-1 1 0,1-1 0,-1 1 0,1-1 0,-1 0 0,0 0-1,0-1 1,0 1 0,-1-1 0,1 1 0,1-5 0,4-13-6738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975DF-C269-03DE-5B2C-A2741D500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B8ECC4-0637-E242-8F45-D8B742A8A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6122AE-5F4A-7912-06D2-D487B6D1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B5387A-CD9F-85BB-E7E5-448BD6EF9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F9146A-1ADF-84E5-3FD5-2B80C3D5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03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71055-D275-2F85-6B7C-E37D4067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08D423-FF54-42DB-ED26-2F3993D1F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944B62-0CD1-B319-0B4C-3B4C730A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237EA5-0EA6-4856-9C04-E959989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6651F6-5FF3-DED9-A413-CE2E23A3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93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4E6531A-4878-BB84-A31D-B0C12D2F2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B4265E-A24A-2BEC-EE32-753B75CD5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F65C23-C286-2281-9C10-2904C4CD8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237F8-EB7F-6113-0D12-8C6A212B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B3A1D1-2031-18DD-9CEC-EC2E2BB7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72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4C49DF-28F1-FA14-5966-DCB36D97E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6E239A-1453-849E-C729-F6DFAB7F7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9A7FA5-2D9E-40FC-32F2-2AA70462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67EC4F-E968-919D-A129-6E1E687DC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58D0D7-C716-81BD-36C5-7B3038BB3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594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6DC26B-E7A9-BC5C-08EE-C960DF94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759147-2FFC-7DAD-063E-056B296DB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1CEFEF-DFA6-903A-42E9-123642F06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52626F-8FDB-5B35-E142-24FC8BF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AA635F-4A0C-F597-9F1D-E2218DC1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6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B1825-6C98-71AD-DA89-3D1438658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CC6032-BAAD-5BF2-AFFC-C8CB77777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517B46-88C1-DA4B-577D-E95A80A4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886120-A2D0-F8FD-7746-4106B03E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3796B8-6428-1C5E-C2D2-4703F324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673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C7323-94D6-EAB8-4582-30DD2E583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8D8D2B-8E11-B54E-FAF0-D20F83EB5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B58825-5E59-09A1-D1E1-A7229EDB5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40930C-5659-EC4D-2026-565F631F2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1EC235-5DE9-7B08-34E8-E37BAE0F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384857-F272-29AB-5C96-F413533D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887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92F5F-D022-101E-9B34-3B385A9E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786F2B-325E-711B-786E-4D28680E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F7D3EB-BDF2-28DE-A5CB-F050B1DAE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E77DE0-19BB-FDC4-41DB-1D07EDC04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BA77AB3-7B60-DFA5-EBC2-1236B4CEEA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B3C1273-4144-216E-AC34-BAD21920D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E08511F-8431-D8E7-D4A2-0096F39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F55FE9B-B14E-AC0D-65C8-11724E93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64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205BD-C6FA-69D4-F48C-53282DC8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74D391E-AE6B-56DE-08BA-A5CB5CFF3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D52774-1BCE-1A20-6324-06B4A166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FC0879-D354-2693-6723-1E2DA0FE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742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FF54D8B-36F3-5527-1AAB-5C735DD7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364BF57-02B1-2EC9-1118-A40D34AD4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384158-EA62-1180-231B-77820ED5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596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7A912-28DA-5056-40DB-34E595BF9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A1FFDE-2C4C-C0B5-989F-1DD5D8BD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B35ED6-B6B0-97FA-73CC-0E47A4112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A2CDE9-CB31-9B4C-35CD-D77B28B5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DFCA464-7E55-D078-237A-5C8A473D3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FFF432-67A3-08EC-8FEF-F83DBD82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89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60AD4-FD09-E961-4EBF-305586EF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E4B319-4230-9FCD-6687-0CFA463A2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1EE6C0-5CE8-51D8-7D50-076E3821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5784B9-64D1-2797-1FCF-CFF0631C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7014CE-4179-EC30-9F68-CF33E38A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028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1BA7F1-5EB9-F847-AA1F-C9004288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92E11B4-2AC6-4825-B280-726E6C365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E4ECBF3-FC1D-D795-D96F-86C4CBD9B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3625A5-6999-E66B-3716-DE0A1646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19F10C1-A6CE-7126-6EA0-A247C2B3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171C8B-51A3-2054-851D-87EC7283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291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DAE4C-E661-9B58-CDDF-D2F960E88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9079AB-CBD0-8A11-3D17-B7ADD271D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A0DAA7-AC11-3A7C-C5F6-DDB253FA7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6EB6FA-ECF9-617D-92D1-4A8D8CCE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9491B5-01E2-4AE3-5D18-959C6A2F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00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ADAECBF-3335-087A-6773-37A154D30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3650874-2076-9741-2DFC-E60F3E097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FA1315-B481-4C21-243D-42C006DC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FCE614-15F0-B618-C964-E2570ADF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078DB2-013A-1905-740F-98E94A4B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75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1FD03-F16A-573A-5576-639A045E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E14858-FA15-93B8-9044-F76D2CA34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D719B1-0800-EA48-431B-1F311D3B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2BC2FE-FEC0-2B8F-886D-223A1848C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C2FD49-8AD6-0765-9992-6BE7A50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82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85F9F-99E1-B7BB-359F-1E938BE0D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7AFB7F-2DBA-E2B1-8BF5-C1DCDAC94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D4CFD8-2086-ACE7-1B27-56E1BADC4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3AE0DD-FC8A-1FCE-18A2-C2EF6DB3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27FB81-76A2-3B12-5362-60A0CD87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4858A9E-35A1-7103-2C77-C5833138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79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4B69B-848C-A16F-4D2A-21EA3CD8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11A4F9-ED58-381E-EFE8-204732851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BB4080-5120-596D-FB83-597C3936C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D87FE0-5A73-E05D-4011-0C91F5FC6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15E9A78-EB27-2889-D219-61B6018B5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BB1C390-FAA5-2574-1A3A-A2188D0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805FC35-FE7D-A45C-6E29-79045A0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357C6A9-AFA3-E970-8B84-50358CFA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62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2062B-006E-17C7-4A70-21727ED93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8AAA48-9224-5B20-4684-C13B162F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0A6F7F-F1B6-5FFB-B76C-D2057DF6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B11AAF-1160-5CB7-F945-63726F1E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81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88757BD-8F12-3601-CC76-EC39CE60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8A35726-F1D6-D5C6-7C72-14C5F844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C272C8-2683-BFDF-DDE3-D777E948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42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F165D-10FF-CDD7-6292-8D3F4E2B4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68C97-F576-BA37-C341-76B41290B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6EA2930-D7E5-8E7F-68A8-52DA79A84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ECB0FF-0940-2AE4-701E-43598BD89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927CF1-2385-9E1E-A3B6-750D5FD5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2C2E00-8220-7259-DB76-71EC0162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99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E42C4-9A00-77FF-E959-4031D2AE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7A25F5E-1115-79E8-319A-D31D7A408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0E9518-04DA-91E9-D08D-F243BABF7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9F09A9-BB9B-99D0-7937-2126A13F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F272E-AEC3-2839-FE56-8191F270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6B933D-34B5-A57C-59A0-9785F95E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80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9E1C783-4B3C-7E34-583E-C409F1E2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B947EF-5D71-483B-6C27-84B723118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F2FE14-1259-43AB-765E-1EE82417B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C71697-C87A-4C9C-8868-7220707E954F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54B78A-BDAE-1953-3202-72A585959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33C304-4553-9849-2911-2AA3A5809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0B3BDA-51E5-4E18-80C7-FE1BBF6DEB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79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9931472-12BE-9AA2-480B-7988399B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9842DF-C3BC-F644-D17E-83C4385A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47B3A0-D5CC-DDBE-45EC-4D1875674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2B664E-7910-4749-BF9D-FBCB40724D92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7ACB8E-6FBB-6F9F-46FA-941395B3F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53D96D-D325-153E-5289-BE70FE29C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A1FF2F-5E9B-4B08-B112-3B985ABD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77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6.xml"/><Relationship Id="rId18" Type="http://schemas.openxmlformats.org/officeDocument/2006/relationships/image" Target="../media/image22.png"/><Relationship Id="rId26" Type="http://schemas.openxmlformats.org/officeDocument/2006/relationships/image" Target="../media/image130.png"/><Relationship Id="rId3" Type="http://schemas.openxmlformats.org/officeDocument/2006/relationships/image" Target="../media/image6.emf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5.jp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customXml" Target="../ink/ink5.xml"/><Relationship Id="rId24" Type="http://schemas.openxmlformats.org/officeDocument/2006/relationships/image" Target="../media/image25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6.png"/><Relationship Id="rId10" Type="http://schemas.openxmlformats.org/officeDocument/2006/relationships/image" Target="../media/image18.png"/><Relationship Id="rId19" Type="http://schemas.openxmlformats.org/officeDocument/2006/relationships/customXml" Target="../ink/ink9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customXml" Target="../ink/ink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uostrava.eu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D5D1B-055D-BB0A-5A31-8C3E0EE672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900" dirty="0"/>
              <a:t>INTERNATIONAL WELDED STRUCTURES</a:t>
            </a:r>
            <a:br>
              <a:rPr lang="cs-CZ" sz="4900" dirty="0"/>
            </a:br>
            <a:r>
              <a:rPr lang="cs-CZ" sz="4900" dirty="0"/>
              <a:t>DESIGNER</a:t>
            </a:r>
            <a:br>
              <a:rPr lang="cs-CZ" dirty="0"/>
            </a:br>
            <a:r>
              <a:rPr lang="cs-CZ" sz="4900" dirty="0"/>
              <a:t>(IWSD)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4052BB-6523-505B-F2AA-6F9E7E190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Mezinárodní konstruktér svařovaných konstrukcí</a:t>
            </a:r>
          </a:p>
          <a:p>
            <a:r>
              <a:rPr lang="cs-CZ" dirty="0"/>
              <a:t>(IWSD)</a:t>
            </a:r>
          </a:p>
          <a:p>
            <a:endParaRPr lang="cs-CZ" dirty="0"/>
          </a:p>
          <a:p>
            <a:r>
              <a:rPr lang="cs-CZ" dirty="0"/>
              <a:t>CWS ANB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EDEFE9-FD37-655C-E698-0038C01A3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95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BD900-6795-36F7-B286-7A200AEA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Přehled obsahu kurzu: Teoretická a praktická výuka</a:t>
            </a:r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4385C2D-6072-A337-823A-A0F8BED6D7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9565" y="1690688"/>
          <a:ext cx="9177170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8585">
                  <a:extLst>
                    <a:ext uri="{9D8B030D-6E8A-4147-A177-3AD203B41FA5}">
                      <a16:colId xmlns:a16="http://schemas.microsoft.com/office/drawing/2014/main" val="941094893"/>
                    </a:ext>
                  </a:extLst>
                </a:gridCol>
                <a:gridCol w="4588585">
                  <a:extLst>
                    <a:ext uri="{9D8B030D-6E8A-4147-A177-3AD203B41FA5}">
                      <a16:colId xmlns:a16="http://schemas.microsoft.com/office/drawing/2014/main" val="2088184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Modul 6:  NAVRHOVÁNÍ SVAŘOVANÝCH KONSTRUKCÍ pro specifický účel (pouze pro úroveň IWSD-C)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981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M6.1 Úvod do koncepcí účelového navrhování svařovaných konstrukcí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83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M6.2 Zdokonalený návrh staticky namáhaných spojů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337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M6.3 Zdokonalený návrh dynamicky namáhaných spojů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781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M6.4 Metody tepelného zpracování po svařování svařovaných konstrukcí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197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M6.5 Konstrukční hlediska pro ruční a automatizované svařovací procesy 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28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M6.6 Numerické metody a navrhování na únavu 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020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M6.7 Laboratorní zkoušky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227545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C9648B53-727E-85A7-10EA-052BB4BF6CEB}"/>
              </a:ext>
            </a:extLst>
          </p:cNvPr>
          <p:cNvSpPr txBox="1"/>
          <p:nvPr/>
        </p:nvSpPr>
        <p:spPr>
          <a:xfrm>
            <a:off x="2337099" y="1321356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 6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F2EB4E-084C-92D2-66A6-A1E6F8FA8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0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313E4-5772-186B-93E0-DCFD1615E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Přehled obsahu kurzu: Teoretická a praktická výuka</a:t>
            </a:r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CA4A1EC-B744-21BC-6794-A9BD758ADA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998208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48899490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01592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Modul 7: VÝROBA, NÁKLADY, KVALITA A KONTROLA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 hod.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887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M7.1 Výrobní náklady a snižování nákladů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055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M7.2 Konstrukce šetrná k výrobě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78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M7.3 Zajišťování kvality při výrobě svařováním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658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M7.4 Kontrolní metody a kritéria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066395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64015FA9-65F6-F8EF-8A2C-1A98420D03E4}"/>
              </a:ext>
            </a:extLst>
          </p:cNvPr>
          <p:cNvSpPr txBox="1"/>
          <p:nvPr/>
        </p:nvSpPr>
        <p:spPr>
          <a:xfrm>
            <a:off x="3048897" y="1944338"/>
            <a:ext cx="6094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 7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97091A-B2F4-AD96-C8E6-665466A3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1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B3C354-7175-598D-C87E-ACF1EA69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639" y="0"/>
            <a:ext cx="4826722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7D8C965-E9B0-BEE2-CFEA-FDFFB870B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639" y="0"/>
            <a:ext cx="4826722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37628E-3F66-3008-6E44-FC906BCAB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5112165A-8205-5CB9-E99E-497275828076}"/>
                  </a:ext>
                </a:extLst>
              </p14:cNvPr>
              <p14:cNvContentPartPr/>
              <p14:nvPr/>
            </p14:nvContentPartPr>
            <p14:xfrm>
              <a:off x="5532120" y="2320020"/>
              <a:ext cx="297360" cy="687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5112165A-8205-5CB9-E99E-4972758280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3480" y="2311020"/>
                <a:ext cx="31500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6E7F555B-56B9-58B4-B27D-F87FE7EEFF7E}"/>
                  </a:ext>
                </a:extLst>
              </p14:cNvPr>
              <p14:cNvContentPartPr/>
              <p14:nvPr/>
            </p14:nvContentPartPr>
            <p14:xfrm>
              <a:off x="5577480" y="2262060"/>
              <a:ext cx="1119960" cy="936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6E7F555B-56B9-58B4-B27D-F87FE7EEFF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68840" y="2253060"/>
                <a:ext cx="113760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377756B6-1947-5424-0E6D-338D3141486A}"/>
                  </a:ext>
                </a:extLst>
              </p14:cNvPr>
              <p14:cNvContentPartPr/>
              <p14:nvPr/>
            </p14:nvContentPartPr>
            <p14:xfrm>
              <a:off x="5600160" y="2308500"/>
              <a:ext cx="1200600" cy="72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377756B6-1947-5424-0E6D-338D314148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91520" y="2290500"/>
                <a:ext cx="1218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9A09739B-9AA1-A3E1-A530-947EF2B7A679}"/>
                  </a:ext>
                </a:extLst>
              </p14:cNvPr>
              <p14:cNvContentPartPr/>
              <p14:nvPr/>
            </p14:nvContentPartPr>
            <p14:xfrm>
              <a:off x="5851800" y="2343060"/>
              <a:ext cx="857880" cy="3420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9A09739B-9AA1-A3E1-A530-947EF2B7A67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43160" y="2334060"/>
                <a:ext cx="8755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3DA2CA06-DFBB-9471-0BEC-9637265444C9}"/>
                  </a:ext>
                </a:extLst>
              </p14:cNvPr>
              <p14:cNvContentPartPr/>
              <p14:nvPr/>
            </p14:nvContentPartPr>
            <p14:xfrm>
              <a:off x="5600880" y="2297340"/>
              <a:ext cx="331560" cy="691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3DA2CA06-DFBB-9471-0BEC-9637265444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91880" y="2288340"/>
                <a:ext cx="349200" cy="8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Skupina 18">
            <a:extLst>
              <a:ext uri="{FF2B5EF4-FFF2-40B4-BE49-F238E27FC236}">
                <a16:creationId xmlns:a16="http://schemas.microsoft.com/office/drawing/2014/main" id="{ADD9D4F1-743D-0100-0B76-D34E50502DB3}"/>
              </a:ext>
            </a:extLst>
          </p:cNvPr>
          <p:cNvGrpSpPr/>
          <p:nvPr/>
        </p:nvGrpSpPr>
        <p:grpSpPr>
          <a:xfrm>
            <a:off x="5566320" y="2320020"/>
            <a:ext cx="1244520" cy="68760"/>
            <a:chOff x="5566320" y="2320020"/>
            <a:chExt cx="1244520" cy="6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C45ABABD-E24C-6134-8855-9A928E14CC51}"/>
                    </a:ext>
                  </a:extLst>
                </p14:cNvPr>
                <p14:cNvContentPartPr/>
                <p14:nvPr/>
              </p14:nvContentPartPr>
              <p14:xfrm>
                <a:off x="5566320" y="2334060"/>
                <a:ext cx="1244520" cy="5472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C45ABABD-E24C-6134-8855-9A928E14CC5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57320" y="2325060"/>
                  <a:ext cx="12621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213387FC-7949-178A-22E1-F1F09DC7B061}"/>
                    </a:ext>
                  </a:extLst>
                </p14:cNvPr>
                <p14:cNvContentPartPr/>
                <p14:nvPr/>
              </p14:nvContentPartPr>
              <p14:xfrm>
                <a:off x="6160680" y="2320020"/>
                <a:ext cx="536040" cy="36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213387FC-7949-178A-22E1-F1F09DC7B06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152040" y="2311020"/>
                  <a:ext cx="55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1D0BFFB5-F4CC-FA5A-DDEE-A3E8E49DB5EB}"/>
                    </a:ext>
                  </a:extLst>
                </p14:cNvPr>
                <p14:cNvContentPartPr/>
                <p14:nvPr/>
              </p14:nvContentPartPr>
              <p14:xfrm>
                <a:off x="6048000" y="2333340"/>
                <a:ext cx="410040" cy="4464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1D0BFFB5-F4CC-FA5A-DDEE-A3E8E49DB5E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039360" y="2324700"/>
                  <a:ext cx="427680" cy="6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20FD6960-A9FC-E0DA-A30E-6623ED9930F6}"/>
                  </a:ext>
                </a:extLst>
              </p14:cNvPr>
              <p14:cNvContentPartPr/>
              <p14:nvPr/>
            </p14:nvContentPartPr>
            <p14:xfrm>
              <a:off x="5223600" y="2274300"/>
              <a:ext cx="1414080" cy="8748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20FD6960-A9FC-E0DA-A30E-6623ED9930F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14600" y="2265300"/>
                <a:ext cx="143172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980FBC7A-1F6F-A54D-0B1E-40EC12A8D168}"/>
                  </a:ext>
                </a:extLst>
              </p14:cNvPr>
              <p14:cNvContentPartPr/>
              <p14:nvPr/>
            </p14:nvContentPartPr>
            <p14:xfrm>
              <a:off x="5601887" y="2419961"/>
              <a:ext cx="1390466" cy="93518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980FBC7A-1F6F-A54D-0B1E-40EC12A8D16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92886" y="2411329"/>
                <a:ext cx="1408108" cy="1111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90F8DFFF-222B-D62F-39F9-760764D4B1B1}"/>
                  </a:ext>
                </a:extLst>
              </p14:cNvPr>
              <p14:cNvContentPartPr/>
              <p14:nvPr/>
            </p14:nvContentPartPr>
            <p14:xfrm>
              <a:off x="6754680" y="2400300"/>
              <a:ext cx="360" cy="36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90F8DFFF-222B-D62F-39F9-760764D4B1B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46040" y="2391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71A4B4F0-D4FB-BEB6-C0D3-2219B7EC6A62}"/>
                  </a:ext>
                </a:extLst>
              </p14:cNvPr>
              <p14:cNvContentPartPr/>
              <p14:nvPr/>
            </p14:nvContentPartPr>
            <p14:xfrm>
              <a:off x="5600880" y="2274660"/>
              <a:ext cx="1189080" cy="72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71A4B4F0-D4FB-BEB6-C0D3-2219B7EC6A6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91880" y="2256660"/>
                <a:ext cx="120672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613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104DE5-2671-4DA5-D2D4-90AEE305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A2DEB-0267-D77E-9486-6B6D82BD6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Schválené výukové středisko - ATB (</a:t>
            </a:r>
            <a:r>
              <a:rPr lang="cs-CZ" dirty="0" err="1"/>
              <a:t>Approved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 Body) </a:t>
            </a:r>
          </a:p>
          <a:p>
            <a:pPr marL="0" indent="0">
              <a:buNone/>
            </a:pPr>
            <a:r>
              <a:rPr lang="cs-CZ" dirty="0"/>
              <a:t> Český svářečský ústav, s.r.o. – Ostrava</a:t>
            </a:r>
          </a:p>
          <a:p>
            <a:r>
              <a:rPr lang="cs-CZ" dirty="0">
                <a:hlinkClick r:id="rId2"/>
              </a:rPr>
              <a:t>http://www.csuostrava.eu</a:t>
            </a:r>
            <a:endParaRPr lang="cs-CZ" dirty="0"/>
          </a:p>
          <a:p>
            <a:endParaRPr lang="cs-CZ" dirty="0"/>
          </a:p>
          <a:p>
            <a:r>
              <a:rPr lang="cs-CZ" dirty="0"/>
              <a:t>Přednáší špičkoví odborníci ze svařování a konstrukce		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5823CB-8DD3-E6B9-5EE3-48BAB047D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938" y="20481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8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0E29F4F-4EE1-8801-905D-2186C41D5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22" y="0"/>
            <a:ext cx="4809355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B8CC22-3F11-74AB-3D03-D2EA9B20B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3938" y="20481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4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1CA2D2-299E-0BC1-E7C7-71BBE7953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63" y="-16136"/>
            <a:ext cx="4705489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0D4442B-BFDD-C8CF-8C8E-9875C04C3423}"/>
              </a:ext>
            </a:extLst>
          </p:cNvPr>
          <p:cNvSpPr txBox="1"/>
          <p:nvPr/>
        </p:nvSpPr>
        <p:spPr>
          <a:xfrm>
            <a:off x="3939989" y="0"/>
            <a:ext cx="60942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IIW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Guideline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INTERNATIONAL WELDED STRUCTURES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DESIGNER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E85B42B-397D-6909-D0E9-1AE45C7597D7}"/>
              </a:ext>
            </a:extLst>
          </p:cNvPr>
          <p:cNvSpPr txBox="1"/>
          <p:nvPr/>
        </p:nvSpPr>
        <p:spPr>
          <a:xfrm>
            <a:off x="3767866" y="738664"/>
            <a:ext cx="6094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Minimum Requirements for the Education,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Training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Examination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Qualification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B75C617-4422-0A2A-F1C3-70A2285ED446}"/>
              </a:ext>
            </a:extLst>
          </p:cNvPr>
          <p:cNvSpPr txBox="1"/>
          <p:nvPr/>
        </p:nvSpPr>
        <p:spPr>
          <a:xfrm>
            <a:off x="5025124" y="6404030"/>
            <a:ext cx="60942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IAB-201r1-10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C5ED082-17AD-4819-0E10-679656EEABBA}"/>
              </a:ext>
            </a:extLst>
          </p:cNvPr>
          <p:cNvSpPr txBox="1"/>
          <p:nvPr/>
        </p:nvSpPr>
        <p:spPr>
          <a:xfrm>
            <a:off x="3939989" y="6627168"/>
            <a:ext cx="60942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MT"/>
                <a:ea typeface="+mn-ea"/>
                <a:cs typeface="+mn-cs"/>
              </a:rPr>
              <a:t>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Copyright European Federation for Welding, Joining and Cutting (EWF)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8B31C2D-65DF-3984-FD53-643E62DDC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1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BC6A6-BE26-11C1-5AAF-9FF3BEF7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Cesta k IWSD (International Welding </a:t>
            </a:r>
            <a:r>
              <a:rPr lang="cs-CZ" sz="3200" dirty="0" err="1"/>
              <a:t>Structure</a:t>
            </a:r>
            <a:r>
              <a:rPr lang="cs-CZ" sz="3200" dirty="0"/>
              <a:t> Designer)</a:t>
            </a:r>
          </a:p>
        </p:txBody>
      </p:sp>
      <p:pic>
        <p:nvPicPr>
          <p:cNvPr id="5" name="Zástupný obsah 4" descr="Obsah obrázku text, skica, diagram, Plán&#10;&#10;Popis byl vytvořen automaticky">
            <a:extLst>
              <a:ext uri="{FF2B5EF4-FFF2-40B4-BE49-F238E27FC236}">
                <a16:creationId xmlns:a16="http://schemas.microsoft.com/office/drawing/2014/main" id="{C39B2F44-D439-48A6-4DF3-E92C5991A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29" y="2314493"/>
            <a:ext cx="9403138" cy="4430551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A537FD3-E382-9F82-F177-B3C8DAA46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3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201A4-3DAE-13C1-AEDE-8BAD2785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50FCFB-5A5D-287E-BF53-F2DFB7729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809"/>
            <a:ext cx="10515600" cy="4351338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3811F59-1BB5-E32B-A44F-4D60793D9C43}"/>
              </a:ext>
            </a:extLst>
          </p:cNvPr>
          <p:cNvGraphicFramePr>
            <a:graphicFrameLocks noGrp="1"/>
          </p:cNvGraphicFramePr>
          <p:nvPr/>
        </p:nvGraphicFramePr>
        <p:xfrm>
          <a:off x="1773520" y="365125"/>
          <a:ext cx="8127999" cy="619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188954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9802594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18281753"/>
                    </a:ext>
                  </a:extLst>
                </a:gridCol>
              </a:tblGrid>
              <a:tr h="34051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Comprehensiv</a:t>
                      </a:r>
                      <a:r>
                        <a:rPr lang="cs-CZ" dirty="0"/>
                        <a:t>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Standard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69009"/>
                  </a:ext>
                </a:extLst>
              </a:tr>
              <a:tr h="595909">
                <a:tc>
                  <a:txBody>
                    <a:bodyPr/>
                    <a:lstStyle/>
                    <a:p>
                      <a:r>
                        <a:rPr lang="cs-CZ" dirty="0"/>
                        <a:t>Modul 1: Technologie svařování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195743"/>
                  </a:ext>
                </a:extLst>
              </a:tr>
              <a:tr h="595909">
                <a:tc>
                  <a:txBody>
                    <a:bodyPr/>
                    <a:lstStyle/>
                    <a:p>
                      <a:r>
                        <a:rPr lang="cs-CZ" dirty="0"/>
                        <a:t>Modul 2: Pevnost materiálů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700851"/>
                  </a:ext>
                </a:extLst>
              </a:tr>
              <a:tr h="595909">
                <a:tc>
                  <a:txBody>
                    <a:bodyPr/>
                    <a:lstStyle/>
                    <a:p>
                      <a:r>
                        <a:rPr lang="cs-CZ" dirty="0"/>
                        <a:t>Modul 3: Konstrukce svařovaných konstrukcí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776930"/>
                  </a:ext>
                </a:extLst>
              </a:tr>
              <a:tr h="595909">
                <a:tc>
                  <a:txBody>
                    <a:bodyPr/>
                    <a:lstStyle/>
                    <a:p>
                      <a:r>
                        <a:rPr lang="cs-CZ" dirty="0"/>
                        <a:t>Modul 4: Konstrukce svarových spojů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619311"/>
                  </a:ext>
                </a:extLst>
              </a:tr>
              <a:tr h="851298">
                <a:tc>
                  <a:txBody>
                    <a:bodyPr/>
                    <a:lstStyle/>
                    <a:p>
                      <a:r>
                        <a:rPr lang="cs-CZ" dirty="0"/>
                        <a:t>Modul 5: Navrhování svařovaných deskových konstrukcí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41066"/>
                  </a:ext>
                </a:extLst>
              </a:tr>
              <a:tr h="851298">
                <a:tc>
                  <a:txBody>
                    <a:bodyPr/>
                    <a:lstStyle/>
                    <a:p>
                      <a:r>
                        <a:rPr lang="cs-CZ" dirty="0"/>
                        <a:t>Modul 6:Účelové navrhování svařovaných konstrukcí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893170"/>
                  </a:ext>
                </a:extLst>
              </a:tr>
              <a:tr h="595909">
                <a:tc>
                  <a:txBody>
                    <a:bodyPr/>
                    <a:lstStyle/>
                    <a:p>
                      <a:r>
                        <a:rPr lang="cs-CZ" dirty="0"/>
                        <a:t>Modul 7: Výroba, náklady, kvalita a inspekce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69170"/>
                  </a:ext>
                </a:extLst>
              </a:tr>
              <a:tr h="3452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Σ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842273"/>
                  </a:ext>
                </a:extLst>
              </a:tr>
              <a:tr h="43728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586312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AC884F06-5430-450B-1642-652645B13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08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67FDE-6301-C2A7-8E13-A7B5EA813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Přehled obsahu kurzu: Teoretická a praktická výuka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E02D921C-5A39-B0E4-0E2F-468306285A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62143" y="3213361"/>
          <a:ext cx="896201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647993519"/>
                    </a:ext>
                  </a:extLst>
                </a:gridCol>
                <a:gridCol w="3704217">
                  <a:extLst>
                    <a:ext uri="{9D8B030D-6E8A-4147-A177-3AD203B41FA5}">
                      <a16:colId xmlns:a16="http://schemas.microsoft.com/office/drawing/2014/main" val="838169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Modul 1: SVÁŘECÍ TECHNOLOGIE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103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M1.1 Svařovací terminologie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516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M1.2 Svařovací symboly a konstrukční výkresy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0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M1.3 Přehled svařovacích procesů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468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M1.4 Materiály a metalurgie svarů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374219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6ACD7417-D9E8-4E43-7154-3CDD718F1970}"/>
              </a:ext>
            </a:extLst>
          </p:cNvPr>
          <p:cNvSpPr txBox="1"/>
          <p:nvPr/>
        </p:nvSpPr>
        <p:spPr>
          <a:xfrm>
            <a:off x="3905025" y="1785769"/>
            <a:ext cx="226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 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28EA10-3E77-E6F2-2378-F22507BF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B26620FA-6D99-B8B0-EF4E-9876B8A6954E}"/>
                  </a:ext>
                </a:extLst>
              </p14:cNvPr>
              <p14:cNvContentPartPr/>
              <p14:nvPr/>
            </p14:nvContentPartPr>
            <p14:xfrm>
              <a:off x="2982960" y="3429180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B26620FA-6D99-B8B0-EF4E-9876B8A695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3960" y="342018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834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01076-3B44-48E3-C5E8-96E5FAA4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Přehled obsahu kurzu: Teoretická a praktická výuka</a:t>
            </a:r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9B2B69A-8B39-B523-7C09-A0BAD5783A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987451"/>
          <a:ext cx="9005048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2524">
                  <a:extLst>
                    <a:ext uri="{9D8B030D-6E8A-4147-A177-3AD203B41FA5}">
                      <a16:colId xmlns:a16="http://schemas.microsoft.com/office/drawing/2014/main" val="1471109929"/>
                    </a:ext>
                  </a:extLst>
                </a:gridCol>
                <a:gridCol w="4502524">
                  <a:extLst>
                    <a:ext uri="{9D8B030D-6E8A-4147-A177-3AD203B41FA5}">
                      <a16:colId xmlns:a16="http://schemas.microsoft.com/office/drawing/2014/main" val="1769549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Pevnost materiálů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603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M2.1 Statická rovnováha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042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M2.2 Napětí, deformace a přetvoření 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52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M2.3 Kritéria poruch konstrukcí a konstrukčních materiálů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663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M2.4 Úvod do únavy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845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M2.5 Úvod do lomové mechaniky 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74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M2.6 Vlastnosti materiálů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195749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C7456674-1E9D-9704-004A-53913DEC4524}"/>
              </a:ext>
            </a:extLst>
          </p:cNvPr>
          <p:cNvSpPr txBox="1"/>
          <p:nvPr/>
        </p:nvSpPr>
        <p:spPr>
          <a:xfrm>
            <a:off x="3905025" y="1785769"/>
            <a:ext cx="226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 2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4471BC-4747-42A5-7877-1C11F471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53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8A652-769F-7E6A-9E1A-8FC758FD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Přehled obsahu kurzu: Teoretická a praktická výuka</a:t>
            </a:r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358A62D-4C18-2952-7772-41F2D5508E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65325" y="3008966"/>
          <a:ext cx="927398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6994">
                  <a:extLst>
                    <a:ext uri="{9D8B030D-6E8A-4147-A177-3AD203B41FA5}">
                      <a16:colId xmlns:a16="http://schemas.microsoft.com/office/drawing/2014/main" val="4225057102"/>
                    </a:ext>
                  </a:extLst>
                </a:gridCol>
                <a:gridCol w="4636994">
                  <a:extLst>
                    <a:ext uri="{9D8B030D-6E8A-4147-A177-3AD203B41FA5}">
                      <a16:colId xmlns:a16="http://schemas.microsoft.com/office/drawing/2014/main" val="15563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Modul 3: Navrhování svařovaných konstrukcí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 hod.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588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M3.1 Základní teorie konstrukčních systémů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85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M3.2 Zatížení konstrukcí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983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M3.3 Úvod do navrhování konstrukcí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172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M3.4 Metody analýzy konstrukcí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668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M3.5 Pokyny pro navrhování, předpisy a normy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563594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2734102B-7F0F-566A-A056-4D9D360CBFA1}"/>
              </a:ext>
            </a:extLst>
          </p:cNvPr>
          <p:cNvSpPr txBox="1"/>
          <p:nvPr/>
        </p:nvSpPr>
        <p:spPr>
          <a:xfrm>
            <a:off x="3905025" y="1785769"/>
            <a:ext cx="226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 3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CECD0E8-56F0-C908-6D0B-E1878798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1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850CB2-C4E1-A253-ECE2-5362E853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Přehled obsahu kurzu: Teoretická a praktická výuka</a:t>
            </a:r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CEE4EE78-2314-BEF8-26A7-5FB6AF7CB4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9854" y="2890632"/>
          <a:ext cx="8907333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4809">
                  <a:extLst>
                    <a:ext uri="{9D8B030D-6E8A-4147-A177-3AD203B41FA5}">
                      <a16:colId xmlns:a16="http://schemas.microsoft.com/office/drawing/2014/main" val="2538098800"/>
                    </a:ext>
                  </a:extLst>
                </a:gridCol>
                <a:gridCol w="4502524">
                  <a:extLst>
                    <a:ext uri="{9D8B030D-6E8A-4147-A177-3AD203B41FA5}">
                      <a16:colId xmlns:a16="http://schemas.microsoft.com/office/drawing/2014/main" val="2009408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Modul 4: NAVRHOVÁNÍ SVAROVÝCH SPOJŮ (pouze pro úroveň IWSD-C)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 hod.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334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M4.1 Kategorie svarových spojů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001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M4.2 Navrhování svarových spojů s převážně statickým zatížením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25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M4.3 Navrhování svarových spojů s převážně dynamickým/cyklickým zatížením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395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M4.4 Navrhování proti křehkému lomu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181488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A0295E7D-3908-9A4D-355A-1235B8B112A3}"/>
              </a:ext>
            </a:extLst>
          </p:cNvPr>
          <p:cNvSpPr txBox="1"/>
          <p:nvPr/>
        </p:nvSpPr>
        <p:spPr>
          <a:xfrm>
            <a:off x="3905025" y="1785769"/>
            <a:ext cx="226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 4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2CFD9C-B869-BD81-6D64-34E18F6B8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F09836-562C-2E2A-457D-6667A5970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Přehled obsahu kurzu: Teoretická a praktická výuka</a:t>
            </a:r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A5F083DE-D985-DEF4-1E69-A9A779284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051997"/>
          <a:ext cx="8854440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220">
                  <a:extLst>
                    <a:ext uri="{9D8B030D-6E8A-4147-A177-3AD203B41FA5}">
                      <a16:colId xmlns:a16="http://schemas.microsoft.com/office/drawing/2014/main" val="3965754852"/>
                    </a:ext>
                  </a:extLst>
                </a:gridCol>
                <a:gridCol w="4427220">
                  <a:extLst>
                    <a:ext uri="{9D8B030D-6E8A-4147-A177-3AD203B41FA5}">
                      <a16:colId xmlns:a16="http://schemas.microsoft.com/office/drawing/2014/main" val="690793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Modul 5: Navrhování svařovaných deskových konstrukcí (pouze pro úroveň IWSD-C)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 hod.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135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M5.1 Desky a skořepiny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808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M5.2 Nosníkové a sloupové konstrukce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79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M5.3 Konstrukční hlediska pro zbytková napětí a deformace při svařování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341130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8D2A726A-F54C-8DF9-831C-41176251E47C}"/>
              </a:ext>
            </a:extLst>
          </p:cNvPr>
          <p:cNvSpPr txBox="1"/>
          <p:nvPr/>
        </p:nvSpPr>
        <p:spPr>
          <a:xfrm>
            <a:off x="3905025" y="1785769"/>
            <a:ext cx="226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 5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588E009-8279-828C-3448-E532F0F99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368" y="147665"/>
            <a:ext cx="79864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382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541</Words>
  <Application>Microsoft Office PowerPoint</Application>
  <PresentationFormat>Širokoúhlá obrazovka</PresentationFormat>
  <Paragraphs>137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SymbolMT</vt:lpstr>
      <vt:lpstr>Verdana</vt:lpstr>
      <vt:lpstr>Motiv Office</vt:lpstr>
      <vt:lpstr>1_Motiv Office</vt:lpstr>
      <vt:lpstr>INTERNATIONAL WELDED STRUCTURES DESIGNER (IWSD)</vt:lpstr>
      <vt:lpstr>Prezentace aplikace PowerPoint</vt:lpstr>
      <vt:lpstr>Cesta k IWSD (International Welding Structure Designer)</vt:lpstr>
      <vt:lpstr>Prezentace aplikace PowerPoint</vt:lpstr>
      <vt:lpstr>Přehled obsahu kurzu: Teoretická a praktická výuka</vt:lpstr>
      <vt:lpstr>Přehled obsahu kurzu: Teoretická a praktická výuka</vt:lpstr>
      <vt:lpstr>Přehled obsahu kurzu: Teoretická a praktická výuka</vt:lpstr>
      <vt:lpstr>Přehled obsahu kurzu: Teoretická a praktická výuka</vt:lpstr>
      <vt:lpstr>Přehled obsahu kurzu: Teoretická a praktická výuka</vt:lpstr>
      <vt:lpstr>Přehled obsahu kurzu: Teoretická a praktická výuka</vt:lpstr>
      <vt:lpstr>Přehled obsahu kurzu: Teoretická a praktická výuka</vt:lpstr>
      <vt:lpstr>Prezentace aplikace PowerPoint</vt:lpstr>
      <vt:lpstr>ATB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CWS ANB</dc:creator>
  <cp:lastModifiedBy>CWS ANB</cp:lastModifiedBy>
  <cp:revision>3</cp:revision>
  <dcterms:created xsi:type="dcterms:W3CDTF">2025-03-21T08:26:31Z</dcterms:created>
  <dcterms:modified xsi:type="dcterms:W3CDTF">2025-03-21T08:45:26Z</dcterms:modified>
</cp:coreProperties>
</file>