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6" r:id="rId15"/>
    <p:sldId id="267" r:id="rId16"/>
    <p:sldId id="268" r:id="rId17"/>
    <p:sldId id="294" r:id="rId18"/>
    <p:sldId id="295" r:id="rId19"/>
    <p:sldId id="296" r:id="rId20"/>
    <p:sldId id="297" r:id="rId21"/>
    <p:sldId id="298" r:id="rId22"/>
    <p:sldId id="273" r:id="rId23"/>
    <p:sldId id="302" r:id="rId24"/>
    <p:sldId id="303" r:id="rId25"/>
    <p:sldId id="274" r:id="rId26"/>
    <p:sldId id="299" r:id="rId27"/>
    <p:sldId id="275" r:id="rId28"/>
    <p:sldId id="276" r:id="rId29"/>
    <p:sldId id="300" r:id="rId30"/>
    <p:sldId id="278" r:id="rId31"/>
    <p:sldId id="279" r:id="rId32"/>
    <p:sldId id="280" r:id="rId33"/>
    <p:sldId id="301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7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A73FF-6A29-4F47-A5AE-F4A3ACC99C9A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25AAC-337D-4D17-9A33-ECF006C083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6D42-C2E8-4F77-A276-9CD9B4DA49D3}" type="datetimeFigureOut">
              <a:rPr lang="cs-CZ" smtClean="0"/>
              <a:pPr/>
              <a:t>9.12.2018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166A-A189-4B85-BDFC-DE74D9D3B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Svářečský dozor v ráji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Seminář: Doprava a svařování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Seč-Ústupky 10.–11. 12. 2018</a:t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Ing. Antonín Šmíd</a:t>
            </a:r>
            <a:endParaRPr lang="cs-CZ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Společnosti postižené odborníky skupiny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dirty="0" smtClean="0"/>
              <a:t>organizace  s podílem (i minimálním) státu </a:t>
            </a:r>
          </a:p>
          <a:p>
            <a:r>
              <a:rPr lang="cs-CZ" dirty="0" smtClean="0"/>
              <a:t>některé soukromé společnosti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práce a spolupráce za takovýchto podmínek je zajímavá a svým způsobem obohacující o:</a:t>
            </a:r>
          </a:p>
          <a:p>
            <a:pPr lvl="1"/>
            <a:r>
              <a:rPr lang="cs-CZ" dirty="0" smtClean="0"/>
              <a:t>poznání nových a netradičních způsobů řešení problematiky svařování </a:t>
            </a:r>
          </a:p>
          <a:p>
            <a:pPr lvl="1"/>
            <a:r>
              <a:rPr lang="cs-CZ" dirty="0" smtClean="0"/>
              <a:t>svéráznou interpretaci přírodních zákonů</a:t>
            </a:r>
          </a:p>
          <a:p>
            <a:pPr lvl="1"/>
            <a:r>
              <a:rPr lang="cs-CZ" dirty="0" smtClean="0"/>
              <a:t>rozšíření oblasti použití naprosto originálních a za normálních okolností nerealizovatelných technologických řešení</a:t>
            </a:r>
          </a:p>
          <a:p>
            <a:pPr lvl="1"/>
            <a:r>
              <a:rPr lang="cs-CZ" dirty="0" smtClean="0"/>
              <a:t>zvýšení vlastního sebevědomí </a:t>
            </a:r>
          </a:p>
          <a:p>
            <a:pPr lvl="1"/>
            <a:r>
              <a:rPr lang="cs-CZ" dirty="0" smtClean="0"/>
              <a:t>zocelení nervové soustavy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Skupina 2 – certifikovaná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výběrových řízeních nebo objednávkách zakázek jsou požadovány certifikáty bez znalosti jejich významu a reálného uplatnění</a:t>
            </a:r>
          </a:p>
          <a:p>
            <a:r>
              <a:rPr lang="cs-CZ" dirty="0" smtClean="0"/>
              <a:t>firmy jsou nuceny se certifikovat za každou cenu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Certifikát v praxi v obrazech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cs-CZ" sz="3200" dirty="0" smtClean="0"/>
              <a:t>skladování přídavných materiálů, používaných svařovacích zařízení a sušící pece na elektrody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8" name="Picture 2" descr="C:\Users\Kremnická.000\Documents\Seč 2018\3-274.09.06.02-Pchery (Garpet-sklad elektrod)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remnická.000\Documents\Seč 2018\4-275.09.06.02-Pchery (Garpet-sklad elektrod)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0713"/>
            <a:ext cx="734060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emnická.000\Documents\Seč 2018\2-273.09.06.02-Pchery (Garpet-sušíčka elektrod)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0713"/>
            <a:ext cx="734060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emnická.000\Documents\Seč 2018\1-272.09.06.02-Pchery (Garpet-držák elektrod)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4" y="549275"/>
            <a:ext cx="7435851" cy="557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tato firma, vyrábějící </a:t>
            </a:r>
            <a:r>
              <a:rPr lang="cs-CZ" dirty="0" err="1" smtClean="0"/>
              <a:t>armokoše</a:t>
            </a:r>
            <a:r>
              <a:rPr lang="cs-CZ" dirty="0" smtClean="0"/>
              <a:t> a další ocelové konstrukce do betonu, byla bez problémů certifikována</a:t>
            </a:r>
          </a:p>
          <a:p>
            <a:r>
              <a:rPr lang="cs-CZ" dirty="0" smtClean="0"/>
              <a:t>vedení firmy nemělo zájem o nápravu (požadovaný papír byl k dispozici a účel tak splněn) Pro profesní úroveň žádné zvýšení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Skupina 3 – </a:t>
            </a:r>
            <a:r>
              <a:rPr lang="cs-CZ" dirty="0" err="1" smtClean="0"/>
              <a:t>managementuvzdorná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itchFamily="18" charset="0"/>
              </a:rPr>
              <a:t>vyšší </a:t>
            </a:r>
            <a:r>
              <a:rPr lang="cs-CZ" dirty="0" err="1" smtClean="0">
                <a:cs typeface="Times New Roman" pitchFamily="18" charset="0"/>
              </a:rPr>
              <a:t>level</a:t>
            </a:r>
            <a:r>
              <a:rPr lang="cs-CZ" dirty="0" smtClean="0">
                <a:cs typeface="Times New Roman" pitchFamily="18" charset="0"/>
              </a:rPr>
              <a:t> skupiny 1</a:t>
            </a:r>
          </a:p>
          <a:p>
            <a:r>
              <a:rPr lang="cs-CZ" dirty="0" smtClean="0">
                <a:cs typeface="Times New Roman" pitchFamily="18" charset="0"/>
              </a:rPr>
              <a:t>management o něco málo tvárnější jen díky systému, který byl nastaven a ověřen již před jejich příchodem</a:t>
            </a:r>
          </a:p>
          <a:p>
            <a:r>
              <a:rPr lang="cs-CZ" dirty="0" smtClean="0">
                <a:cs typeface="Times New Roman" pitchFamily="18" charset="0"/>
              </a:rPr>
              <a:t>problémy se dají řešit mimo zásah </a:t>
            </a:r>
            <a:r>
              <a:rPr lang="cs-CZ" dirty="0" err="1" smtClean="0">
                <a:cs typeface="Times New Roman" pitchFamily="18" charset="0"/>
              </a:rPr>
              <a:t>managerů</a:t>
            </a:r>
            <a:r>
              <a:rPr lang="cs-CZ" dirty="0" smtClean="0">
                <a:cs typeface="Times New Roman" pitchFamily="18" charset="0"/>
              </a:rPr>
              <a:t> </a:t>
            </a:r>
            <a:br>
              <a:rPr lang="cs-CZ" dirty="0" smtClean="0">
                <a:cs typeface="Times New Roman" pitchFamily="18" charset="0"/>
              </a:rPr>
            </a:br>
            <a:r>
              <a:rPr lang="cs-CZ" dirty="0" smtClean="0">
                <a:cs typeface="Times New Roman" pitchFamily="18" charset="0"/>
              </a:rPr>
              <a:t>a hlavně bez jejich vědomí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Skupina 3 (pokračování)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itchFamily="18" charset="0"/>
              </a:rPr>
              <a:t>nepostradatelnou součástí jsou WPQR</a:t>
            </a:r>
          </a:p>
          <a:p>
            <a:pPr lvl="1"/>
            <a:r>
              <a:rPr lang="cs-CZ" dirty="0" smtClean="0">
                <a:cs typeface="Times New Roman" pitchFamily="18" charset="0"/>
              </a:rPr>
              <a:t>jednoznačně specifikují technologie </a:t>
            </a:r>
          </a:p>
          <a:p>
            <a:pPr lvl="1"/>
            <a:r>
              <a:rPr lang="cs-CZ" dirty="0" smtClean="0">
                <a:cs typeface="Times New Roman" pitchFamily="18" charset="0"/>
              </a:rPr>
              <a:t>při nedodržení požadavků není problém určit příčinu neshod a vad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Něco málo 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2011 avizována přednáška Ing. Pavlíčka (Pražská strojírna a. s.) na téma : „Trnitá cesta předního světového výrobce kolejových konstrukcí ke světovosti“ </a:t>
            </a:r>
            <a:br>
              <a:rPr lang="cs-CZ" dirty="0" smtClean="0"/>
            </a:br>
            <a:r>
              <a:rPr lang="cs-CZ" dirty="0" smtClean="0"/>
              <a:t>svévolná změna tématu na „Svářečský dozor přítel či nepřítel“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(skupina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itchFamily="18" charset="0"/>
              </a:rPr>
              <a:t>celkem příjemná práce s variabilním přístupem k řešení problémů a podporou vypracovaných WPQR</a:t>
            </a:r>
          </a:p>
          <a:p>
            <a:r>
              <a:rPr lang="cs-CZ" dirty="0" smtClean="0">
                <a:cs typeface="Times New Roman" pitchFamily="18" charset="0"/>
              </a:rPr>
              <a:t>problém nastane, když výroba začne diktovat nesplnitelné požadavky a technické útvary  nejsou na takové profesní úrovni, aby našly reálné řešení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(skupina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cs-CZ" sz="3200" dirty="0" smtClean="0">
                <a:latin typeface="+mj-lt"/>
                <a:cs typeface="Times New Roman" pitchFamily="18" charset="0"/>
              </a:rPr>
              <a:t>za všechny nedostatky </a:t>
            </a:r>
            <a:br>
              <a:rPr lang="cs-CZ" sz="3200" dirty="0" smtClean="0">
                <a:latin typeface="+mj-lt"/>
                <a:cs typeface="Times New Roman" pitchFamily="18" charset="0"/>
              </a:rPr>
            </a:br>
            <a:r>
              <a:rPr lang="cs-CZ" sz="3200" dirty="0" smtClean="0">
                <a:latin typeface="+mj-lt"/>
                <a:cs typeface="Times New Roman" pitchFamily="18" charset="0"/>
              </a:rPr>
              <a:t>a problémy může svařování - výběr základního materiálu,  předehřev před svařováním, ...</a:t>
            </a:r>
          </a:p>
          <a:p>
            <a:pPr>
              <a:buNone/>
            </a:pPr>
            <a:endParaRPr lang="cs-CZ" dirty="0" smtClean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4" name="Picture 2" descr="C:\Users\Kremnická.000\Documents\Seč 2018\1483.12.09.11-Terezín (vzorek termitového sva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7"/>
            <a:ext cx="3528392" cy="470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emnická.000\Documents\Seč 2018\1651.10.09.07-Vinoř (kořen paty Innershield, Orán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667" y="549275"/>
            <a:ext cx="4182666" cy="557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able1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865515" cy="586551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teralpin_GT__0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emnická.000\Documents\Seč 2018\1654.10.09.07-Vinoř (kořen paty Innershield, Orán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667" y="549275"/>
            <a:ext cx="4182666" cy="557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Skupina 4 – pro potěchu duše i těla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současném marastu asi to nejlepší </a:t>
            </a:r>
          </a:p>
          <a:p>
            <a:r>
              <a:rPr lang="cs-CZ" dirty="0" smtClean="0"/>
              <a:t>vedení na úrovni, pracovníci kvalifikovaní,  proces svařování respektují </a:t>
            </a:r>
          </a:p>
          <a:p>
            <a:r>
              <a:rPr lang="cs-CZ" dirty="0" smtClean="0"/>
              <a:t>odpovědnost nechána na svářečském dozoru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emnická.000\Documents\Seč 2018\1236.12.08.16-Piešťany (Stakotra-jiné segmenty v Tesle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09" y="505588"/>
            <a:ext cx="7454981" cy="559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emnická.000\Documents\Seč 2018\1973.12.12.20-Piešťany (Stakotra-detail segmentu W15-04-6,7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5" y="549275"/>
            <a:ext cx="7435850" cy="557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Skupina 4 (pokračování)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příjemné pracovní prostřední </a:t>
            </a:r>
          </a:p>
          <a:p>
            <a:r>
              <a:rPr lang="cs-CZ" dirty="0" smtClean="0"/>
              <a:t>vhodné malé pozornosti silným stimulačním prvkem, blahodárně působí na psychiku zainteresovaných, jsou důležitým prvkem pro řešení problémů</a:t>
            </a:r>
          </a:p>
          <a:p>
            <a:r>
              <a:rPr lang="cs-CZ" dirty="0" smtClean="0"/>
              <a:t>následující obrázky jsou důkazem možného řešení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Něco málo z historie (pokračování)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2013 druhý díl přednášky se závěrem, že svářečský dozor není nepřítel ale pouze ne přítel</a:t>
            </a:r>
          </a:p>
          <a:p>
            <a:r>
              <a:rPr lang="cs-CZ" dirty="0" smtClean="0"/>
              <a:t>2015 „Svářečský dozor a tsunami“ </a:t>
            </a:r>
            <a:br>
              <a:rPr lang="cs-CZ" dirty="0" smtClean="0"/>
            </a:br>
            <a:r>
              <a:rPr lang="cs-CZ" dirty="0" smtClean="0"/>
              <a:t>o působení a vlivu některých nadějných </a:t>
            </a:r>
            <a:br>
              <a:rPr lang="cs-CZ" dirty="0" smtClean="0"/>
            </a:br>
            <a:r>
              <a:rPr lang="cs-CZ" dirty="0" smtClean="0"/>
              <a:t>a „všehoschopných“ </a:t>
            </a:r>
            <a:r>
              <a:rPr lang="cs-CZ" dirty="0" err="1" smtClean="0"/>
              <a:t>managerů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emnická.000\Documents\Seč 2018\1793.12.11.19-Vinoř (svačinový svářecí zdroj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667" y="549275"/>
            <a:ext cx="4182666" cy="557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remnická.000\Documents\Seč 2018\1792.12.11.19-Vinoř (svačinový svářecí zdroj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5" y="549275"/>
            <a:ext cx="7435850" cy="557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500" dirty="0" smtClean="0"/>
              <a:t>pokusil jsem se shrnout své zkušenosti </a:t>
            </a:r>
            <a:br>
              <a:rPr lang="cs-CZ" sz="3500" dirty="0" smtClean="0"/>
            </a:br>
            <a:r>
              <a:rPr lang="cs-CZ" sz="3500" dirty="0" smtClean="0"/>
              <a:t>a poznatky získané za 45 let praxe</a:t>
            </a:r>
          </a:p>
          <a:p>
            <a:r>
              <a:rPr lang="cs-CZ" sz="3500" dirty="0" smtClean="0"/>
              <a:t>všem současným svářečským dozorům přeji spokojenost při výkonu této nedoceněné funkce s přáním zlepšení současného stavu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Děkuji za pozornost 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a ubezpečuji, že se ve svém věku už měnit nebudu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8" name="Picture 2" descr="E:\paná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24944"/>
            <a:ext cx="218424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Něco málo z historie (pokračování)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2017 „Legislativní mor“ se zaměřením na „zvláštnosti“ předpisů ČD (V 95/5), </a:t>
            </a:r>
            <a:br>
              <a:rPr lang="cs-CZ" dirty="0" smtClean="0"/>
            </a:br>
            <a:r>
              <a:rPr lang="cs-CZ" dirty="0" smtClean="0"/>
              <a:t>SŽDC (S 3/5, S 3/4, TNŽ 05 0715, S 67), </a:t>
            </a:r>
            <a:br>
              <a:rPr lang="cs-CZ" dirty="0" smtClean="0"/>
            </a:br>
            <a:r>
              <a:rPr lang="cs-CZ" dirty="0" smtClean="0"/>
              <a:t>DP Praha (C 1/1, T 1/1, T 2/1) </a:t>
            </a:r>
            <a:br>
              <a:rPr lang="cs-CZ" dirty="0" smtClean="0"/>
            </a:br>
            <a:r>
              <a:rPr lang="cs-CZ" dirty="0" smtClean="0"/>
              <a:t>a SDP ČR (T 1/2, V 4/2, TNŽ 05 0715), (T 1/2, </a:t>
            </a:r>
            <a:br>
              <a:rPr lang="cs-CZ" dirty="0" smtClean="0"/>
            </a:br>
            <a:r>
              <a:rPr lang="cs-CZ" dirty="0" smtClean="0"/>
              <a:t>V 4/2, TNŽ 05 0715)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přednášek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subjektivní hodnocení a poznatky z bohaté praxe v oboru svařování</a:t>
            </a:r>
          </a:p>
          <a:p>
            <a:r>
              <a:rPr lang="cs-CZ" dirty="0" smtClean="0"/>
              <a:t>postupem času (míněno stárnutí) a výraznou změnou podmínek pro výkon funkce došlo </a:t>
            </a:r>
            <a:br>
              <a:rPr lang="cs-CZ" dirty="0" smtClean="0"/>
            </a:br>
            <a:r>
              <a:rPr lang="cs-CZ" dirty="0" smtClean="0"/>
              <a:t>k přehodnocení některých názorů </a:t>
            </a:r>
          </a:p>
          <a:p>
            <a:r>
              <a:rPr lang="cs-CZ" dirty="0" smtClean="0"/>
              <a:t>upozornění: problematika zůstala, jen se pozměnil úhel pohledu a způsob přístupu </a:t>
            </a:r>
            <a:br>
              <a:rPr lang="cs-CZ" dirty="0" smtClean="0"/>
            </a:br>
            <a:r>
              <a:rPr lang="cs-CZ" dirty="0" smtClean="0"/>
              <a:t>k řešení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záležitosti omezující, nepříjemné a práci znesnadňující se nově klasifikují jako doplňující, obohacující a zpestřující základ činnosti svářečského dozoru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Ráj pro svářečský dozor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typy rájů pro svářečský dozor jsem rozdělil do</a:t>
            </a:r>
            <a:br>
              <a:rPr lang="cs-CZ" dirty="0" smtClean="0"/>
            </a:br>
            <a:r>
              <a:rPr lang="cs-CZ" dirty="0" smtClean="0"/>
              <a:t>několika charakteristických skupin</a:t>
            </a:r>
          </a:p>
          <a:p>
            <a:pPr lvl="1"/>
            <a:r>
              <a:rPr lang="cs-CZ" dirty="0" smtClean="0"/>
              <a:t>skupina 1 – dřímající</a:t>
            </a:r>
          </a:p>
          <a:p>
            <a:pPr lvl="1"/>
            <a:r>
              <a:rPr lang="cs-CZ" dirty="0" smtClean="0"/>
              <a:t>skupina 2 – certifikovaná </a:t>
            </a:r>
          </a:p>
          <a:p>
            <a:pPr lvl="1"/>
            <a:r>
              <a:rPr lang="cs-CZ" dirty="0" smtClean="0"/>
              <a:t>skupina 3 – </a:t>
            </a:r>
            <a:r>
              <a:rPr lang="cs-CZ" dirty="0" err="1" smtClean="0"/>
              <a:t>managementuvzdorná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skupina 4 – pro potěchu těla i ducha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Skupina 1 – dřímající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razantní nástup odborníků „</a:t>
            </a:r>
            <a:r>
              <a:rPr lang="cs-CZ" dirty="0" err="1" smtClean="0"/>
              <a:t>všeználků</a:t>
            </a:r>
            <a:r>
              <a:rPr lang="cs-CZ" dirty="0" smtClean="0"/>
              <a:t>“ vedl ke změně systému odborného rozhodování  procesu svařování </a:t>
            </a:r>
          </a:p>
          <a:p>
            <a:r>
              <a:rPr lang="cs-CZ" dirty="0" smtClean="0"/>
              <a:t>dřímající odborníci vystoupili ze stínu, </a:t>
            </a:r>
            <a:br>
              <a:rPr lang="cs-CZ" dirty="0" smtClean="0"/>
            </a:br>
            <a:r>
              <a:rPr lang="cs-CZ" dirty="0" smtClean="0"/>
              <a:t>neocenitelnými radami a rozhodováním obohacují profesní „zaostalost“ svářečských dozorů (dosud pracujících bez problémů)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Skupina 1 – dřímající (pokračování)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svá moudra rozdávají ústním příkazem </a:t>
            </a:r>
            <a:br>
              <a:rPr lang="cs-CZ" dirty="0" smtClean="0"/>
            </a:br>
            <a:r>
              <a:rPr lang="cs-CZ" dirty="0" smtClean="0"/>
              <a:t>s přenesením odpovědnosti na ostatní</a:t>
            </a:r>
          </a:p>
          <a:p>
            <a:r>
              <a:rPr lang="cs-CZ" dirty="0" smtClean="0"/>
              <a:t>ráj s jedním malým plus: i méně zkušený pracovník v oboru svými znalostmi takřka vždy   předčí tyto „odborníky“</a:t>
            </a:r>
          </a:p>
          <a:p>
            <a:r>
              <a:rPr lang="cs-CZ" dirty="0" smtClean="0"/>
              <a:t>výsledky jejich zásahů jsou dosti tristní,  následné nápravy nepříjemné po stránce technologické i obchodní 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521</Words>
  <Application>Microsoft Office PowerPoint</Application>
  <PresentationFormat>Předvádění na obrazovce (4:3)</PresentationFormat>
  <Paragraphs>72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Svářečský dozor v ráji</vt:lpstr>
      <vt:lpstr>Něco málo z historie</vt:lpstr>
      <vt:lpstr>Něco málo z historie (pokračování)</vt:lpstr>
      <vt:lpstr>Něco málo z historie (pokračování)</vt:lpstr>
      <vt:lpstr>Zaměření přednášek</vt:lpstr>
      <vt:lpstr>Nová terminologie</vt:lpstr>
      <vt:lpstr>Ráj pro svářečský dozor</vt:lpstr>
      <vt:lpstr>Skupina 1 – dřímající </vt:lpstr>
      <vt:lpstr>Skupina 1 – dřímající (pokračování)</vt:lpstr>
      <vt:lpstr>Společnosti postižené odborníky skupiny 1</vt:lpstr>
      <vt:lpstr>Přínos spolupráce</vt:lpstr>
      <vt:lpstr>Skupina 2 – certifikovaná </vt:lpstr>
      <vt:lpstr>Certifikát v praxi v obrazech</vt:lpstr>
      <vt:lpstr>Snímek 14</vt:lpstr>
      <vt:lpstr>Snímek 15</vt:lpstr>
      <vt:lpstr>Snímek 16</vt:lpstr>
      <vt:lpstr>Snímek 17</vt:lpstr>
      <vt:lpstr>Skupina 3 – managementuvzdorná</vt:lpstr>
      <vt:lpstr>Skupina 3 (pokračování)</vt:lpstr>
      <vt:lpstr>Spolupráce (skupina 3)</vt:lpstr>
      <vt:lpstr>Problémy (skupina 3)</vt:lpstr>
      <vt:lpstr>Snímek 22</vt:lpstr>
      <vt:lpstr>Snímek 23</vt:lpstr>
      <vt:lpstr>Snímek 24</vt:lpstr>
      <vt:lpstr>Snímek 25</vt:lpstr>
      <vt:lpstr>Skupina 4 – pro potěchu duše i těla </vt:lpstr>
      <vt:lpstr>Snímek 27</vt:lpstr>
      <vt:lpstr>Snímek 28</vt:lpstr>
      <vt:lpstr>Skupina 4 (pokračování)</vt:lpstr>
      <vt:lpstr>Snímek 30</vt:lpstr>
      <vt:lpstr>Snímek 31</vt:lpstr>
      <vt:lpstr>Závěr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Svářečský dozor v ráji</dc:title>
  <dc:creator>Kremnická</dc:creator>
  <cp:lastModifiedBy>Martina</cp:lastModifiedBy>
  <cp:revision>76</cp:revision>
  <dcterms:created xsi:type="dcterms:W3CDTF">2018-12-01T08:54:03Z</dcterms:created>
  <dcterms:modified xsi:type="dcterms:W3CDTF">2018-12-09T13:51:51Z</dcterms:modified>
</cp:coreProperties>
</file>