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2" r:id="rId10"/>
    <p:sldId id="263" r:id="rId11"/>
    <p:sldId id="267" r:id="rId12"/>
    <p:sldId id="270" r:id="rId13"/>
    <p:sldId id="273" r:id="rId14"/>
    <p:sldId id="277" r:id="rId15"/>
    <p:sldId id="272" r:id="rId16"/>
  </p:sldIdLst>
  <p:sldSz cx="12192000" cy="6858000"/>
  <p:notesSz cx="6858000" cy="994568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11CBD-C443-4DEF-9CB0-E1D9DE2116D4}" type="datetimeFigureOut">
              <a:rPr lang="cs-CZ" smtClean="0"/>
              <a:t>10.12.2022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786313"/>
            <a:ext cx="5486400" cy="39163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251024-C423-4316-B4B4-EBF5AFC034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3189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51024-C423-4316-B4B4-EBF5AFC03428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6902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789E8DF-3BB6-4540-AA1D-2BF05970C827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1152CE9-9215-46D2-B529-452B7EEA57D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2BA195F-C849-4335-8626-28B3C0CC2287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E7AF05E-C1BD-49E6-A857-93ED9A13404A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cs-CZ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595F814-4866-4316-AA0A-7942524C9B3D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2DFE59E-20F4-4937-995E-9FE1B739EE9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AE55D30-8E92-437A-8B77-222186200D6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8D4AD29-9690-4A0C-A0A4-315ABB72AF0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DDAB47A-EA7A-4069-BC19-0BBC9EB6F06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AF60956-B6B0-440F-898B-25A7EC604F9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6E5D79E-6E08-4ABC-B628-0CF8D0E9D36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EC65282-C2F1-4D07-A581-BFEA242ABD3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cs-CZ" sz="4400" b="0" strike="noStrike" spc="-1">
                <a:solidFill>
                  <a:srgbClr val="000000"/>
                </a:solidFill>
                <a:latin typeface="Calibri Light"/>
              </a:rPr>
              <a:t>Kliknutím lze upravit styl.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Po kliknutí můžete upravovat styly textu v předloze.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cs-CZ" sz="2400" b="0" strike="noStrike" spc="-1">
                <a:solidFill>
                  <a:srgbClr val="000000"/>
                </a:solidFill>
                <a:latin typeface="Calibri"/>
              </a:rPr>
              <a:t>Druhá úroveň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Třetí úroveň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Čtvrtá úroveň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Pátá úroveň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lang="cs-CZ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cs-CZ" sz="1200" b="0" strike="noStrike" spc="-1">
                <a:solidFill>
                  <a:srgbClr val="8B8B8B"/>
                </a:solidFill>
                <a:latin typeface="Calibri"/>
              </a:rPr>
              <a:t>&lt;datum/čas&gt;</a:t>
            </a:r>
            <a:endParaRPr lang="cs-CZ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cs-CZ" sz="1400" b="0" strike="noStrike" spc="-1"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cs-CZ" sz="1400" b="0" strike="noStrike" spc="-1">
                <a:latin typeface="Times New Roman"/>
              </a:rPr>
              <a:t>&lt;zápatí&gt;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0798003-1E3D-4AD9-B2F5-48AEE844C6D4}" type="slidenum">
              <a:rPr lang="cs-CZ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7" Type="http://schemas.openxmlformats.org/officeDocument/2006/relationships/image" Target="../media/image1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package" Target="../embeddings/Microsoft_Word_Document.doc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315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 algn="r">
              <a:lnSpc>
                <a:spcPct val="90000"/>
              </a:lnSpc>
              <a:buNone/>
            </a:pPr>
            <a:r>
              <a:rPr lang="cs-CZ" sz="1000" b="0" strike="noStrike" spc="-1">
                <a:solidFill>
                  <a:srgbClr val="000000"/>
                </a:solidFill>
                <a:latin typeface="Times New Roman"/>
              </a:rPr>
              <a:t>Seč 12.-13.12 2022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/>
          </p:nvPr>
        </p:nvSpPr>
        <p:spPr>
          <a:xfrm>
            <a:off x="838080" y="681120"/>
            <a:ext cx="10515240" cy="54954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br>
              <a:rPr sz="2800" dirty="0"/>
            </a:br>
            <a:br>
              <a:rPr sz="2800" dirty="0"/>
            </a:br>
            <a:br>
              <a:rPr sz="2800" dirty="0"/>
            </a:br>
            <a:br>
              <a:rPr sz="2800" dirty="0"/>
            </a:br>
            <a:r>
              <a:rPr lang="cs-CZ" sz="4000" b="0" strike="noStrike" spc="-1" dirty="0">
                <a:solidFill>
                  <a:srgbClr val="000000"/>
                </a:solidFill>
                <a:latin typeface="Arial Black"/>
              </a:rPr>
              <a:t>Konec (jednoho) svářečského dozoru v Čechách</a:t>
            </a:r>
            <a:br>
              <a:rPr sz="4000" dirty="0"/>
            </a:br>
            <a:r>
              <a:rPr lang="cs-CZ" sz="4000" b="0" strike="noStrike" spc="-1" dirty="0">
                <a:solidFill>
                  <a:srgbClr val="000000"/>
                </a:solidFill>
                <a:latin typeface="Arial Black"/>
              </a:rPr>
              <a:t>aneb</a:t>
            </a:r>
            <a:br>
              <a:rPr sz="4000" dirty="0"/>
            </a:br>
            <a:r>
              <a:rPr lang="cs-CZ" sz="4000" b="0" strike="noStrike" spc="-1" dirty="0">
                <a:solidFill>
                  <a:srgbClr val="000000"/>
                </a:solidFill>
                <a:latin typeface="Arial Black"/>
              </a:rPr>
              <a:t>ještě větší blbec než jsme čekali</a:t>
            </a:r>
            <a:endParaRPr lang="en-U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315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 algn="r">
              <a:lnSpc>
                <a:spcPct val="90000"/>
              </a:lnSpc>
              <a:buNone/>
            </a:pPr>
            <a:r>
              <a:rPr lang="cs-CZ" sz="1000" b="0" strike="noStrike" spc="-1" dirty="0">
                <a:solidFill>
                  <a:srgbClr val="000000"/>
                </a:solidFill>
                <a:latin typeface="Times New Roman"/>
              </a:rPr>
              <a:t>Seč 12.-13.12 2022</a:t>
            </a:r>
            <a:endParaRPr lang="en-US" sz="1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819360" y="680759"/>
            <a:ext cx="10515240" cy="4945345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  <a:t>V listopadu 1996 byla vydána norma ČSN EN 719 : „Svářečský dozor. Úkoly a odpovědnosti“ Zde se poprvé použilo termínu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  <a:t>                                                                                      </a:t>
            </a:r>
            <a:r>
              <a:rPr lang="cs-CZ" sz="2000" b="1" strike="noStrike" spc="-1" dirty="0">
                <a:solidFill>
                  <a:srgbClr val="000000"/>
                </a:solidFill>
                <a:latin typeface="Times New Roman"/>
              </a:rPr>
              <a:t>svářečský dozor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  <a:t>Před tímto termínem již platily 2 předpisy (ve vztahu k procesu svařování):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  <a:t>ČD V 95/5 – Svařování železničních kolejových vozidel (1.1.1994 – 2.vydání)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  <a:t>T 2/1 – Předpis pro defektoskopickou kontrolu kolejnic a klasifikaci vad (1.4.1987)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  <a:t>Po vydání normy EN 719 byly vytvořeny další předpisy: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  <a:t>T 1/2 – Předpis pro svářečské práce na součástech kolejového svršku MHD (neplatí pro lanové a podzemní dráhy) – (1.7.1998)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  <a:t>T 1/1 – Dopravní cesta Metra (8.1.2000)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  <a:t>V 4/2 – Předpis pro svářečské práce na drážních vozidlech MHD při modernizaci, renovaci a opravách (1.7.2000)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  <a:t>V 8/1 – Předpis pro zabezpečení jakosti při svařování drážních vozidel a kolejnic dráhy speciální-metro při výrobě, modernizaci, renovaci a opravách (1.5.2011)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  <a:t>C 1/1 – Předpis pro svařování drážních vozidel na dráze speciální (11.2012)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  <a:t>S 3/5 – Svářečské práce na součástech železničního svršku (1.9.2013)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  <a:t>Směrnice 8-2014-00 – Zabezpečení jakosti při svařování drážních vozidel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</a:br>
            <a:b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  <a:t>Kvalifikace „revizní technik nebo inspektor“ platila v celém rezortu dopravy (ČD, SŽDC, MHD, výrobních a opravárenských podnicích) do r.2012 kdy byla revidována vyhláška 101/1995 </a:t>
            </a:r>
            <a:r>
              <a:rPr lang="cs-CZ" sz="1200" b="0" strike="noStrike" spc="-1" dirty="0" err="1">
                <a:solidFill>
                  <a:srgbClr val="000000"/>
                </a:solidFill>
                <a:latin typeface="Times New Roman"/>
              </a:rPr>
              <a:t>Sb</a:t>
            </a:r>
            <a: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  <a:t> a nahrazena vyhláškou 16/2012 Sb. a smrští novelizací uvedených přepisů, kdy se měnily </a:t>
            </a:r>
            <a:r>
              <a:rPr lang="cs-CZ" sz="1200" b="0" strike="noStrike" spc="-1" dirty="0" err="1">
                <a:solidFill>
                  <a:srgbClr val="000000"/>
                </a:solidFill>
                <a:latin typeface="Times New Roman"/>
              </a:rPr>
              <a:t>názvy,požadavky</a:t>
            </a:r>
            <a: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  <a:t> i obsahy.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  <a:t>Některé se staly tak dokonalými, že jsou zbytečné 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  <a:t>Z revizních techniků a inspektorů se stali osoby odborně způsobilé: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  <a:t>-  k provádění svářečského dozoru ve výrobě nebo opravárenství ŽKV (není požadováno v DP Metro)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  <a:t>- k provádění svářečského dozoru ve výrobě, modernizaci, rekonstrukci, renovaci a opravách drážních vozidel MHD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  <a:t>- k provádění svářečského dozoru při zřizování kolejnicových pásů, opravách a údržbě svařováním a navařováním opotřebených součástí kolejového svršku MHD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</a:br>
            <a:b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  <a:t>Podmínky k získání této kvalifikace jsou uvedeny na stránkách DVI. Základním předpokladem je mezinárodní kvalifikace (IWE, IWT nebo IWS) a praxe.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  <a:t>Potom už jen štěstí při zkouškách, které nejsou nijak lehké a podle mě úspěšné absolvování bez praxe takřka nemožné.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</a:br>
            <a:b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endParaRPr lang="en-US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315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 algn="r">
              <a:lnSpc>
                <a:spcPct val="90000"/>
              </a:lnSpc>
              <a:buNone/>
            </a:pPr>
            <a:r>
              <a:rPr lang="cs-CZ" sz="1000" b="0" strike="noStrike" spc="-1">
                <a:solidFill>
                  <a:srgbClr val="000000"/>
                </a:solidFill>
                <a:latin typeface="Times New Roman"/>
              </a:rPr>
              <a:t>Seč 12.-13.12 2022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2" name="Tabulka 2">
            <a:extLst>
              <a:ext uri="{FF2B5EF4-FFF2-40B4-BE49-F238E27FC236}">
                <a16:creationId xmlns:a16="http://schemas.microsoft.com/office/drawing/2014/main" id="{017131BA-7EB6-2168-AB7C-3A5BE3FC422B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295897478"/>
              </p:ext>
            </p:extLst>
          </p:nvPr>
        </p:nvGraphicFramePr>
        <p:xfrm>
          <a:off x="838080" y="680760"/>
          <a:ext cx="10614114" cy="572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8038">
                  <a:extLst>
                    <a:ext uri="{9D8B030D-6E8A-4147-A177-3AD203B41FA5}">
                      <a16:colId xmlns:a16="http://schemas.microsoft.com/office/drawing/2014/main" val="3166024276"/>
                    </a:ext>
                  </a:extLst>
                </a:gridCol>
                <a:gridCol w="3538038">
                  <a:extLst>
                    <a:ext uri="{9D8B030D-6E8A-4147-A177-3AD203B41FA5}">
                      <a16:colId xmlns:a16="http://schemas.microsoft.com/office/drawing/2014/main" val="2797727659"/>
                    </a:ext>
                  </a:extLst>
                </a:gridCol>
                <a:gridCol w="3538038">
                  <a:extLst>
                    <a:ext uri="{9D8B030D-6E8A-4147-A177-3AD203B41FA5}">
                      <a16:colId xmlns:a16="http://schemas.microsoft.com/office/drawing/2014/main" val="2005590271"/>
                    </a:ext>
                  </a:extLst>
                </a:gridCol>
              </a:tblGrid>
              <a:tr h="57200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626478"/>
                  </a:ext>
                </a:extLst>
              </a:tr>
            </a:tbl>
          </a:graphicData>
        </a:graphic>
      </p:graphicFrame>
      <p:graphicFrame>
        <p:nvGraphicFramePr>
          <p:cNvPr id="3" name="Objekt 4">
            <a:extLst>
              <a:ext uri="{FF2B5EF4-FFF2-40B4-BE49-F238E27FC236}">
                <a16:creationId xmlns:a16="http://schemas.microsoft.com/office/drawing/2014/main" id="{6D53E1AE-D102-894E-F325-A299A120D4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1708381"/>
              </p:ext>
            </p:extLst>
          </p:nvPr>
        </p:nvGraphicFramePr>
        <p:xfrm>
          <a:off x="838080" y="680759"/>
          <a:ext cx="3574122" cy="5720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0" imgH="0" progId="AcroExch.Document.DC">
                  <p:embed/>
                </p:oleObj>
              </mc:Choice>
              <mc:Fallback>
                <p:oleObj r:id="rId2" imgW="0" imgH="0" progId="AcroExch.Document.DC">
                  <p:embed/>
                  <p:pic>
                    <p:nvPicPr>
                      <p:cNvPr id="71" name="Objekt 4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838080" y="680759"/>
                        <a:ext cx="3574122" cy="5720039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5">
            <a:extLst>
              <a:ext uri="{FF2B5EF4-FFF2-40B4-BE49-F238E27FC236}">
                <a16:creationId xmlns:a16="http://schemas.microsoft.com/office/drawing/2014/main" id="{CBFC5FA7-34E2-D37A-3521-D828307E88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495972"/>
              </p:ext>
            </p:extLst>
          </p:nvPr>
        </p:nvGraphicFramePr>
        <p:xfrm>
          <a:off x="4412202" y="680756"/>
          <a:ext cx="3530880" cy="5720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0" imgH="0" progId="AcroExch.Document.DC">
                  <p:embed/>
                </p:oleObj>
              </mc:Choice>
              <mc:Fallback>
                <p:oleObj r:id="rId4" imgW="0" imgH="0" progId="AcroExch.Document.DC">
                  <p:embed/>
                  <p:pic>
                    <p:nvPicPr>
                      <p:cNvPr id="73" name="Objekt 5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4412202" y="680756"/>
                        <a:ext cx="3530880" cy="5720039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B6728AA4-9F53-C170-4F06-AE43F8A67D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0909797"/>
              </p:ext>
            </p:extLst>
          </p:nvPr>
        </p:nvGraphicFramePr>
        <p:xfrm>
          <a:off x="7746840" y="680757"/>
          <a:ext cx="3705353" cy="5720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5676567" imgH="8020037" progId="AcroExch.Document.DC">
                  <p:embed/>
                </p:oleObj>
              </mc:Choice>
              <mc:Fallback>
                <p:oleObj name="Acrobat Document" r:id="rId6" imgW="5676567" imgH="8020037" progId="AcroExch.Document.DC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6BDF6209-6048-96D8-F433-6B79C34F44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746840" y="680757"/>
                        <a:ext cx="3705353" cy="57200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939960" y="463680"/>
            <a:ext cx="10515240" cy="2170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2000"/>
          </a:bodyPr>
          <a:lstStyle/>
          <a:p>
            <a:pPr indent="0" algn="r">
              <a:lnSpc>
                <a:spcPct val="90000"/>
              </a:lnSpc>
              <a:buNone/>
            </a:pPr>
            <a:r>
              <a:rPr lang="cs-CZ" sz="1000" b="0" strike="noStrike" spc="-1">
                <a:solidFill>
                  <a:srgbClr val="000000"/>
                </a:solidFill>
                <a:latin typeface="Times New Roman"/>
              </a:rPr>
              <a:t>Seč 12.-13.12 2022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838080" y="680760"/>
            <a:ext cx="10515240" cy="54957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je v kostce k historii svářečského dozoru vše a nyní subjektivní hodnocení mé činnosti a konci.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Období technologa svařování bylo vcelku pohodové díky i skutečnosti, že jsem měl štěstí na vedoucí, kteří chápali pojmy práva, povinnost, zodpovědnost. 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výkonu funkce stačilo úspěšně absolvovat požadovanou zkoušku a mít praktický přehled. To vše platilo do devadesátých let minulého století. Vedoucí místa obsadili specialisté na vše a spolu se spřízněnými kamarády se začali seberealizovat. Odbornost a zodpovědnost se staly zátěží se kterou bylo nutné skoncovat. 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Rozhodnutí a trvání na splnění nesmyslných a nereálných příkazů se sypala jak v zimě na horách sníh.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Mladí, </a:t>
            </a:r>
            <a:r>
              <a:rPr lang="cs-CZ" sz="12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ambiciozní</a:t>
            </a:r>
            <a: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 svých 35 letech s 25letou praxí sypali moudra a rady jedna radost. Doplňovali je prověření znalci s předem určenými úkoly a zadáním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Příklady několika rozhodnutí: 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zrušení technologie svařování v pátek odpoledne a náhradou nové od pondělí. Mělo to maličkou chybu. Nebylo k dispozici speciální svařovací zařízení, ani deko 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přídavného materiálu a svářeči bez kvalifikace a jakékoliv praxe  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měření teploty ve skladu přídavných materiálů po 14 denní zimní odstávce. Dokladováno fotkami a měřeno digitálním teploměrem. Závěr-zákaz fotografování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změna podmínek tepelného zpracování. Stanoveno 800°C/1 hod změněno na 500°C/2 hod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zrušení návarové </a:t>
            </a:r>
            <a:r>
              <a:rPr lang="cs-CZ" sz="12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tvrdonávarové</a:t>
            </a:r>
            <a: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vrstvy svarového spoje. Zbytečné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Zde byla závěrem žádost o mimořádný audit a odebrání certifikátů.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jsem se domníval, že bylo dosaženo vrcholu.  Velká mýlka. 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Nástup nového vedení ve znamení arogance, hulvátství, absolutní neznalosti problematiky svařování, neschopnost příjmů jakýchkoliv argumentů atd.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Zde si myslím že bylo dosaženo pomyslného vrcholu všeho špatného co si lze představit. Tím jsem se v podstatě rozloučil s funkcí svářečského dozoru a ponechal jen drobnosti pro nezakrnění. 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po této zkušenosti jsem se seznámil s postupem finanční skupiny po odkoupení dobře prosperujícího podniku s velmi dobrou perspektivou. Následovali personální změny vynucené i dobrovolné a nástup typizovaných </a:t>
            </a:r>
            <a:r>
              <a:rPr lang="cs-CZ" sz="12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managérů</a:t>
            </a:r>
            <a: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Naštěstí než mohli noví neomylní  zasáhnout do procesu svařování tak byli vyměněni.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Nakonec pro pobavení výpověď ze které mám docela radost a přinesla mně potěšení neboť použité slovní obraty způsobily komické situace a reakci. </a:t>
            </a:r>
            <a:endParaRPr lang="en-US" sz="12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821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C15B95-E0F2-5E58-2A36-FC4C2FCCF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238642"/>
          </a:xfrm>
        </p:spPr>
        <p:txBody>
          <a:bodyPr/>
          <a:lstStyle/>
          <a:p>
            <a:pPr algn="r"/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Seč 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5342D52-21FD-2B1C-639A-EC05763575E6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838080" y="603682"/>
            <a:ext cx="10515240" cy="5572838"/>
          </a:xfrm>
        </p:spPr>
        <p:txBody>
          <a:bodyPr/>
          <a:lstStyle/>
          <a:p>
            <a:pPr marL="0" indent="0">
              <a:buNone/>
            </a:pP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F1BE012C-17F5-EB03-0922-FB6A02B4D9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0293959"/>
              </p:ext>
            </p:extLst>
          </p:nvPr>
        </p:nvGraphicFramePr>
        <p:xfrm>
          <a:off x="2769704" y="681480"/>
          <a:ext cx="4041913" cy="5495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76567" imgH="8020037" progId="AcroExch.Document.DC">
                  <p:embed/>
                </p:oleObj>
              </mc:Choice>
              <mc:Fallback>
                <p:oleObj name="Acrobat Document" r:id="rId2" imgW="5676567" imgH="80200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69704" y="681480"/>
                        <a:ext cx="4041913" cy="5495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9305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939960" y="463680"/>
            <a:ext cx="10515240" cy="2170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2000"/>
          </a:bodyPr>
          <a:lstStyle/>
          <a:p>
            <a:pPr indent="0" algn="r">
              <a:lnSpc>
                <a:spcPct val="90000"/>
              </a:lnSpc>
              <a:buNone/>
            </a:pPr>
            <a:r>
              <a:rPr lang="cs-CZ" sz="1000" b="0" strike="noStrike" spc="-1">
                <a:solidFill>
                  <a:srgbClr val="000000"/>
                </a:solidFill>
                <a:latin typeface="Times New Roman"/>
              </a:rPr>
              <a:t>Seč 12.-13.12 2022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838080" y="680760"/>
            <a:ext cx="10515240" cy="54957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 zpříjemnění pracovní činnosti doporučuji využít limitované série speciálních svářecích zdrojů a rovněž speciální zakázkové časomíry</a:t>
            </a:r>
            <a:br>
              <a:rPr lang="cs-CZ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2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ulka 2">
            <a:extLst>
              <a:ext uri="{FF2B5EF4-FFF2-40B4-BE49-F238E27FC236}">
                <a16:creationId xmlns:a16="http://schemas.microsoft.com/office/drawing/2014/main" id="{9AF594DC-A9C7-DF54-C44F-7C6D8A60D1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814932"/>
              </p:ext>
            </p:extLst>
          </p:nvPr>
        </p:nvGraphicFramePr>
        <p:xfrm>
          <a:off x="1855304" y="987287"/>
          <a:ext cx="7633254" cy="5208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627">
                  <a:extLst>
                    <a:ext uri="{9D8B030D-6E8A-4147-A177-3AD203B41FA5}">
                      <a16:colId xmlns:a16="http://schemas.microsoft.com/office/drawing/2014/main" val="1643756280"/>
                    </a:ext>
                  </a:extLst>
                </a:gridCol>
                <a:gridCol w="3816627">
                  <a:extLst>
                    <a:ext uri="{9D8B030D-6E8A-4147-A177-3AD203B41FA5}">
                      <a16:colId xmlns:a16="http://schemas.microsoft.com/office/drawing/2014/main" val="406346953"/>
                    </a:ext>
                  </a:extLst>
                </a:gridCol>
              </a:tblGrid>
              <a:tr h="5208854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8628288"/>
                  </a:ext>
                </a:extLst>
              </a:tr>
            </a:tbl>
          </a:graphicData>
        </a:graphic>
      </p:graphicFrame>
      <p:pic>
        <p:nvPicPr>
          <p:cNvPr id="4" name="Obrázek 3" descr="Obsah obrázku hodiny, interiér, hodinky, dřevěné&#10;&#10;Popis byl vytvořen automaticky">
            <a:extLst>
              <a:ext uri="{FF2B5EF4-FFF2-40B4-BE49-F238E27FC236}">
                <a16:creationId xmlns:a16="http://schemas.microsoft.com/office/drawing/2014/main" id="{91966860-B575-324C-2EB8-EA039A1CA4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8216" y="1557507"/>
            <a:ext cx="5208854" cy="4068417"/>
          </a:xfrm>
          <a:prstGeom prst="rect">
            <a:avLst/>
          </a:prstGeom>
        </p:spPr>
      </p:pic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13C9BCBF-4485-927C-F80A-2D2A702049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8596151"/>
              </p:ext>
            </p:extLst>
          </p:nvPr>
        </p:nvGraphicFramePr>
        <p:xfrm>
          <a:off x="1753424" y="987284"/>
          <a:ext cx="3945010" cy="5406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910177" imgH="8891355" progId="Word.Document.12">
                  <p:embed/>
                </p:oleObj>
              </mc:Choice>
              <mc:Fallback>
                <p:oleObj name="Document" r:id="rId4" imgW="5910177" imgH="889135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3424" y="987284"/>
                        <a:ext cx="3945010" cy="54063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2539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C15B95-E0F2-5E58-2A36-FC4C2FCCF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238642"/>
          </a:xfrm>
        </p:spPr>
        <p:txBody>
          <a:bodyPr/>
          <a:lstStyle/>
          <a:p>
            <a:pPr algn="r"/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Seč 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5342D52-21FD-2B1C-639A-EC05763575E6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838080" y="603682"/>
            <a:ext cx="10515240" cy="5572838"/>
          </a:xfrm>
        </p:spPr>
        <p:txBody>
          <a:bodyPr/>
          <a:lstStyle/>
          <a:p>
            <a:pPr marL="0" indent="0">
              <a:buNone/>
            </a:pP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7EFA582A-0F64-1E54-0D79-D0D78EA76D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516298"/>
              </p:ext>
            </p:extLst>
          </p:nvPr>
        </p:nvGraphicFramePr>
        <p:xfrm>
          <a:off x="1139687" y="1590261"/>
          <a:ext cx="9180651" cy="4280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914857" imgH="2304844" progId="AcroExch.Document.DC">
                  <p:embed/>
                </p:oleObj>
              </mc:Choice>
              <mc:Fallback>
                <p:oleObj name="Acrobat Document" r:id="rId2" imgW="4914857" imgH="230484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39687" y="1590261"/>
                        <a:ext cx="9180651" cy="4280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4682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315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 algn="r">
              <a:lnSpc>
                <a:spcPct val="90000"/>
              </a:lnSpc>
              <a:buNone/>
            </a:pPr>
            <a:r>
              <a:rPr lang="cs-CZ" sz="1000" b="0" strike="noStrike" spc="-1">
                <a:solidFill>
                  <a:srgbClr val="000000"/>
                </a:solidFill>
                <a:latin typeface="Times New Roman"/>
              </a:rPr>
              <a:t>Seč 12.-13.12 2022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/>
          </p:nvPr>
        </p:nvSpPr>
        <p:spPr>
          <a:xfrm>
            <a:off x="838080" y="746640"/>
            <a:ext cx="10515240" cy="54298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cs-CZ" sz="1200" b="0" strike="noStrike" spc="-1">
                <a:solidFill>
                  <a:srgbClr val="000000"/>
                </a:solidFill>
                <a:latin typeface="Times New Roman"/>
              </a:rPr>
              <a:t>Vážené spřátelené duše (více či méně)</a:t>
            </a:r>
            <a:br>
              <a:rPr sz="1200"/>
            </a:br>
            <a:r>
              <a:rPr lang="cs-CZ" sz="1200" b="0" strike="noStrike" spc="-1">
                <a:solidFill>
                  <a:srgbClr val="000000"/>
                </a:solidFill>
                <a:latin typeface="Times New Roman"/>
              </a:rPr>
              <a:t>V předcházejících příspěvcích na sečských setkáních jsem se věnoval rozboru situací v procesu svařování z hlediska vnějších vlivů. Na mysli mám sqělou úroveň legislativy a interpretaci všeho možného a nemožného neomylným managementem. Jelikož jsem věkově dost daleko a práce už pro mě není nutností a přestává byt i koníčkem tak bych se věnoval historii svářečského dozoru z pohledu takřka 49 let praxe. A vezmu to prvopočátkem, což je první písemně doložené hodnocení mého </a:t>
            </a:r>
            <a:br>
              <a:rPr sz="1200"/>
            </a:br>
            <a:r>
              <a:rPr lang="cs-CZ" sz="1200" b="0" strike="noStrike" spc="-1">
                <a:solidFill>
                  <a:srgbClr val="000000"/>
                </a:solidFill>
                <a:latin typeface="Times New Roman"/>
              </a:rPr>
              <a:t>studijního snažení. První známka a hned dvojka není příliš povzbudivá ale bohatě to vyvážila skutečnost, že jsem byl jediný prvňák na škole. </a:t>
            </a:r>
            <a:br>
              <a:rPr sz="1200"/>
            </a:br>
            <a:r>
              <a:rPr lang="cs-CZ" sz="1200" b="0" strike="noStrike" spc="-1">
                <a:solidFill>
                  <a:srgbClr val="000000"/>
                </a:solidFill>
                <a:latin typeface="Times New Roman"/>
              </a:rPr>
              <a:t>                                                      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45" name="Objekt 3"/>
          <p:cNvGraphicFramePr/>
          <p:nvPr/>
        </p:nvGraphicFramePr>
        <p:xfrm>
          <a:off x="4016520" y="1778040"/>
          <a:ext cx="3835080" cy="4963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0" imgH="0" progId="AcroExch.Document.DC">
                  <p:embed/>
                </p:oleObj>
              </mc:Choice>
              <mc:Fallback>
                <p:oleObj r:id="rId2" imgW="0" imgH="0" progId="AcroExch.Document.DC">
                  <p:embed/>
                  <p:pic>
                    <p:nvPicPr>
                      <p:cNvPr id="46" name="Objekt 3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4016520" y="1778040"/>
                        <a:ext cx="3835080" cy="496368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315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 algn="r">
              <a:lnSpc>
                <a:spcPct val="90000"/>
              </a:lnSpc>
              <a:buNone/>
            </a:pPr>
            <a:r>
              <a:rPr lang="cs-CZ" sz="1000" b="0" strike="noStrike" spc="-1">
                <a:solidFill>
                  <a:srgbClr val="000000"/>
                </a:solidFill>
                <a:latin typeface="Times New Roman"/>
              </a:rPr>
              <a:t>Seč 12.-13.12 2022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838080" y="681120"/>
            <a:ext cx="10515240" cy="54954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  <a:t>Vynechám několik let a budu pokračovat prvním setkáním s odpovědností za proces svařování. To se regulérně stalo v roce 1976 a pracovní zařazení znělo </a:t>
            </a:r>
            <a:br>
              <a:rPr sz="1200" dirty="0"/>
            </a:br>
            <a:r>
              <a:rPr lang="cs-CZ" sz="2000" b="1" strike="noStrike" spc="-1" dirty="0">
                <a:solidFill>
                  <a:srgbClr val="000000"/>
                </a:solidFill>
                <a:latin typeface="Times New Roman"/>
              </a:rPr>
              <a:t>                                                            technolog svařování</a:t>
            </a:r>
            <a:br>
              <a:rPr sz="2000" dirty="0"/>
            </a:br>
            <a: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  <a:t>                                                        </a:t>
            </a:r>
            <a:endParaRPr lang="en-US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49" name="Objekt 3"/>
          <p:cNvGraphicFramePr/>
          <p:nvPr/>
        </p:nvGraphicFramePr>
        <p:xfrm>
          <a:off x="3127320" y="1333440"/>
          <a:ext cx="5676480" cy="4843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0" imgH="0" progId="AcroExch.Document.DC">
                  <p:embed/>
                </p:oleObj>
              </mc:Choice>
              <mc:Fallback>
                <p:oleObj r:id="rId2" imgW="0" imgH="0" progId="AcroExch.Document.DC">
                  <p:embed/>
                  <p:pic>
                    <p:nvPicPr>
                      <p:cNvPr id="50" name="Objekt 3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3127320" y="1333440"/>
                        <a:ext cx="5676480" cy="484308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315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 algn="r">
              <a:lnSpc>
                <a:spcPct val="90000"/>
              </a:lnSpc>
              <a:buNone/>
            </a:pPr>
            <a:r>
              <a:rPr lang="cs-CZ" sz="1000" b="0" strike="noStrike" spc="-1">
                <a:solidFill>
                  <a:srgbClr val="000000"/>
                </a:solidFill>
                <a:latin typeface="Times New Roman"/>
              </a:rPr>
              <a:t>Seč 12.-13.12 2022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838080" y="681120"/>
            <a:ext cx="10515240" cy="54954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cs-CZ" sz="1200" b="0" strike="noStrike" spc="-1">
                <a:solidFill>
                  <a:srgbClr val="000000"/>
                </a:solidFill>
                <a:latin typeface="Times New Roman"/>
              </a:rPr>
              <a:t>Samozřejmě, že bylo nutné splnit kvalifikační požadavky. Tehdy byl řídící organizací za Československo VÚZ Bratislava a tak vše co se týkalo svařování šlo přes něj. Norma ČS 05 0705 stanovovala požadavky na technology svařování. V podstatě byl jediný a to absolvovat kurz technologů ve VÚZ Bratislava. Neexistovala žádná jiná varianta, včetně vysokoškolského studia oboru svařování. (Ing. Fridrich Skokna)</a:t>
            </a:r>
            <a:br>
              <a:rPr sz="1200"/>
            </a:br>
            <a:r>
              <a:rPr lang="cs-CZ" sz="1200" b="0" strike="noStrike" spc="-1">
                <a:solidFill>
                  <a:srgbClr val="000000"/>
                </a:solidFill>
                <a:latin typeface="Times New Roman"/>
              </a:rPr>
              <a:t>               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53" name="Objekt 3"/>
          <p:cNvGraphicFramePr/>
          <p:nvPr/>
        </p:nvGraphicFramePr>
        <p:xfrm>
          <a:off x="3774960" y="1285920"/>
          <a:ext cx="3846240" cy="5417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0" imgH="0" progId="AcroExch.Document.DC">
                  <p:embed/>
                </p:oleObj>
              </mc:Choice>
              <mc:Fallback>
                <p:oleObj r:id="rId2" imgW="0" imgH="0" progId="AcroExch.Document.DC">
                  <p:embed/>
                  <p:pic>
                    <p:nvPicPr>
                      <p:cNvPr id="54" name="Objekt 3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3774960" y="1285920"/>
                        <a:ext cx="3846240" cy="541764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315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0000"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838080" y="863640"/>
            <a:ext cx="10515240" cy="53128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cs-CZ" sz="1200" b="0" strike="noStrike" spc="-1">
                <a:solidFill>
                  <a:srgbClr val="000000"/>
                </a:solidFill>
                <a:latin typeface="Times New Roman"/>
              </a:rPr>
              <a:t>Absolventi tohoto kurzu a obhajoby „diplomové práce“ obdrželi „Vysvedčenie“. Od tohoto okamžiku mohli vykonávat funkci technologa svařování. Schválení zkušební organizací se nevyžadovalo.</a:t>
            </a:r>
            <a:br>
              <a:rPr sz="1200"/>
            </a:b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57" name="Objekt 3"/>
          <p:cNvGraphicFramePr/>
          <p:nvPr/>
        </p:nvGraphicFramePr>
        <p:xfrm>
          <a:off x="3863880" y="1260360"/>
          <a:ext cx="3835080" cy="5098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0" imgH="0" progId="AcroExch.Document.DC">
                  <p:embed/>
                </p:oleObj>
              </mc:Choice>
              <mc:Fallback>
                <p:oleObj r:id="rId2" imgW="0" imgH="0" progId="AcroExch.Document.DC">
                  <p:embed/>
                  <p:pic>
                    <p:nvPicPr>
                      <p:cNvPr id="58" name="Objekt 3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3863880" y="1260360"/>
                        <a:ext cx="3835080" cy="509868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205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algn="r">
              <a:lnSpc>
                <a:spcPct val="90000"/>
              </a:lnSpc>
              <a:buNone/>
            </a:pPr>
            <a:r>
              <a:rPr lang="cs-CZ" sz="1000" b="0" strike="noStrike" spc="-1">
                <a:solidFill>
                  <a:srgbClr val="000000"/>
                </a:solidFill>
                <a:latin typeface="Times New Roman"/>
              </a:rPr>
              <a:t>Seč 12.-13.12 2022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838080" y="571680"/>
            <a:ext cx="10515240" cy="56052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  <a:t>S rezortem dopravy jsem se seznámil až v roce 1981. Od 1dubna jsem nastoupil do VÚŽ Praha. Přechod ze Sigmy Modřany, kde jsem měl na starost svařování komponentů jaderných elektráren mezi vagóny a kolejnice byl dost velký šok. Absolutně neznalému problematiky mi tehdejší vedoucí velkoryse umožnil seznamovat se s realitou železniční dopravy. Jako „výzkumný pracovník“ jsem sice nebyl technolog ale nějakou kvalifikaci jsem mít musel. Výsledkem je „Osvědčení o odborné způsobilosti k výkonu funkce technologa svařování“ vydané SOTD</a:t>
            </a:r>
            <a:endParaRPr lang="en-US" sz="12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  <a:t>  </a:t>
            </a:r>
            <a:endParaRPr lang="en-US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61" name="Objekt 3"/>
          <p:cNvGraphicFramePr/>
          <p:nvPr/>
        </p:nvGraphicFramePr>
        <p:xfrm>
          <a:off x="4178160" y="1447920"/>
          <a:ext cx="3835080" cy="4935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0" imgH="0" progId="AcroExch.Document.DC">
                  <p:embed/>
                </p:oleObj>
              </mc:Choice>
              <mc:Fallback>
                <p:oleObj r:id="rId2" imgW="0" imgH="0" progId="AcroExch.Document.DC">
                  <p:embed/>
                  <p:pic>
                    <p:nvPicPr>
                      <p:cNvPr id="62" name="Objekt 3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4178160" y="1447920"/>
                        <a:ext cx="3835080" cy="493524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80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algn="r">
              <a:lnSpc>
                <a:spcPct val="90000"/>
              </a:lnSpc>
              <a:buNone/>
            </a:pPr>
            <a:r>
              <a:rPr lang="cs-CZ" sz="1000" b="0" strike="noStrike" spc="-1">
                <a:solidFill>
                  <a:srgbClr val="000000"/>
                </a:solidFill>
                <a:latin typeface="Times New Roman"/>
              </a:rPr>
              <a:t>Seč 12.-13.12 2022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838080" y="546120"/>
            <a:ext cx="10515240" cy="56304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cs-CZ" sz="1200" b="0" strike="noStrike" spc="-1">
                <a:solidFill>
                  <a:srgbClr val="000000"/>
                </a:solidFill>
                <a:latin typeface="Times New Roman"/>
              </a:rPr>
              <a:t>Povinnosti technologa svařování v rezortu dopravy stanovoval v příloze „S“ Věstník dopravy č.10/1986</a:t>
            </a:r>
            <a:br>
              <a:rPr sz="1200"/>
            </a:br>
            <a:br>
              <a:rPr sz="1200"/>
            </a:br>
            <a:br>
              <a:rPr sz="1200"/>
            </a:br>
            <a:r>
              <a:rPr lang="cs-CZ" sz="1200" b="0" strike="noStrike" spc="-1">
                <a:solidFill>
                  <a:srgbClr val="000000"/>
                </a:solidFill>
                <a:latin typeface="Times New Roman"/>
              </a:rPr>
              <a:t> 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79" name="Objekt 78"/>
          <p:cNvGraphicFramePr/>
          <p:nvPr/>
        </p:nvGraphicFramePr>
        <p:xfrm rot="5402400">
          <a:off x="2508480" y="-552240"/>
          <a:ext cx="6699240" cy="9518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0" imgH="0" progId="AcroExch.Document.DC">
                  <p:embed/>
                </p:oleObj>
              </mc:Choice>
              <mc:Fallback>
                <p:oleObj r:id="rId2" imgW="0" imgH="0" progId="AcroExch.Document.DC">
                  <p:embed/>
                  <p:pic>
                    <p:nvPicPr>
                      <p:cNvPr id="80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 rot="5402400">
                        <a:off x="2508480" y="-552240"/>
                        <a:ext cx="6699240" cy="951876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315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 algn="r">
              <a:lnSpc>
                <a:spcPct val="90000"/>
              </a:lnSpc>
              <a:buNone/>
            </a:pPr>
            <a:r>
              <a:rPr lang="cs-CZ" sz="1000" b="0" strike="noStrike" spc="-1">
                <a:solidFill>
                  <a:srgbClr val="000000"/>
                </a:solidFill>
                <a:latin typeface="Times New Roman"/>
              </a:rPr>
              <a:t>Seč 12.-13.12 2022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838080" y="681120"/>
            <a:ext cx="10515240" cy="54954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83" name="Objekt 82"/>
          <p:cNvGraphicFramePr/>
          <p:nvPr/>
        </p:nvGraphicFramePr>
        <p:xfrm rot="5411400">
          <a:off x="2756880" y="-665280"/>
          <a:ext cx="6589080" cy="803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0" imgH="0" progId="AcroExch.Document.DC">
                  <p:embed/>
                </p:oleObj>
              </mc:Choice>
              <mc:Fallback>
                <p:oleObj r:id="rId2" imgW="0" imgH="0" progId="AcroExch.Document.DC">
                  <p:embed/>
                  <p:pic>
                    <p:nvPicPr>
                      <p:cNvPr id="84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 rot="5411400">
                        <a:off x="2756880" y="-665280"/>
                        <a:ext cx="6589080" cy="803520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315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 algn="r">
              <a:lnSpc>
                <a:spcPct val="90000"/>
              </a:lnSpc>
              <a:buNone/>
            </a:pPr>
            <a:r>
              <a:rPr lang="cs-CZ" sz="1000" b="0" strike="noStrike" spc="-1">
                <a:solidFill>
                  <a:srgbClr val="000000"/>
                </a:solidFill>
                <a:latin typeface="Times New Roman"/>
              </a:rPr>
              <a:t>Seč 12.-13.12 2022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838080" y="681120"/>
            <a:ext cx="10515240" cy="54954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cs-CZ" sz="1200" b="0" strike="noStrike" spc="-1" dirty="0">
                <a:solidFill>
                  <a:srgbClr val="000000"/>
                </a:solidFill>
                <a:latin typeface="Times New Roman"/>
              </a:rPr>
              <a:t>Vydáním zákona č.266/1994 se vše změnilo. Vznikl Drážní úřad a bylo vydáno několik prováděcích vyhlášek ve vztahu k procesu svařování na drahách. Technolog svařování v resortu dopravy byl nahrazen revizním technikem a inspektorem (vyhláška č.101/1995 Sb.)  </a:t>
            </a:r>
            <a:endParaRPr lang="en-US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65" name="Tabulka 4"/>
          <p:cNvGraphicFramePr/>
          <p:nvPr/>
        </p:nvGraphicFramePr>
        <p:xfrm>
          <a:off x="2031840" y="1130400"/>
          <a:ext cx="8127720" cy="5495760"/>
        </p:xfrm>
        <a:graphic>
          <a:graphicData uri="http://schemas.openxmlformats.org/drawingml/2006/table">
            <a:tbl>
              <a:tblPr/>
              <a:tblGrid>
                <a:gridCol w="4063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9576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6" name="Obrázek 5" descr="Obsah obrázku text&#10;&#10;Popis byl vytvořen automaticky"/>
          <p:cNvPicPr/>
          <p:nvPr/>
        </p:nvPicPr>
        <p:blipFill>
          <a:blip r:embed="rId2"/>
          <a:stretch/>
        </p:blipFill>
        <p:spPr>
          <a:xfrm>
            <a:off x="1734120" y="1130400"/>
            <a:ext cx="4361400" cy="5495400"/>
          </a:xfrm>
          <a:prstGeom prst="rect">
            <a:avLst/>
          </a:prstGeom>
          <a:ln w="0">
            <a:noFill/>
          </a:ln>
        </p:spPr>
      </p:pic>
      <p:pic>
        <p:nvPicPr>
          <p:cNvPr id="67" name="Obrázek 7" descr="Obsah obrázku text&#10;&#10;Popis byl vytvořen automaticky"/>
          <p:cNvPicPr/>
          <p:nvPr/>
        </p:nvPicPr>
        <p:blipFill>
          <a:blip r:embed="rId3"/>
          <a:stretch/>
        </p:blipFill>
        <p:spPr>
          <a:xfrm>
            <a:off x="6095880" y="1130400"/>
            <a:ext cx="4063680" cy="5495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1018</TotalTime>
  <Words>1288</Words>
  <Application>Microsoft Office PowerPoint</Application>
  <PresentationFormat>Širokoúhlá obrazovka</PresentationFormat>
  <Paragraphs>27</Paragraphs>
  <Slides>15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15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Times New Roman</vt:lpstr>
      <vt:lpstr>Office Theme</vt:lpstr>
      <vt:lpstr>Adobe Acrobat Document</vt:lpstr>
      <vt:lpstr>Acrobat Document</vt:lpstr>
      <vt:lpstr>Dokument Microsoft Wordu</vt:lpstr>
      <vt:lpstr>Seč 12.-13.12 2022</vt:lpstr>
      <vt:lpstr>Seč 12.-13.12 2022</vt:lpstr>
      <vt:lpstr>Seč 12.-13.12 2022</vt:lpstr>
      <vt:lpstr>Seč 12.-13.12 2022</vt:lpstr>
      <vt:lpstr>Prezentace aplikace PowerPoint</vt:lpstr>
      <vt:lpstr>Seč 12.-13.12 2022</vt:lpstr>
      <vt:lpstr>Seč 12.-13.12 2022</vt:lpstr>
      <vt:lpstr>Seč 12.-13.12 2022</vt:lpstr>
      <vt:lpstr>Seč 12.-13.12 2022</vt:lpstr>
      <vt:lpstr>Seč 12.-13.12 2022</vt:lpstr>
      <vt:lpstr>Seč 12.-13.12 2022</vt:lpstr>
      <vt:lpstr>Seč 12.-13.12 2022</vt:lpstr>
      <vt:lpstr>Seč 2022</vt:lpstr>
      <vt:lpstr>Seč 12.-13.12 2022</vt:lpstr>
      <vt:lpstr>Seč 2022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Konec (jednoho) svářečského dozoru v Čechách aneb ještě větší blbec než jsme čekali</dc:title>
  <dc:subject/>
  <dc:creator>Antonín Šmíd</dc:creator>
  <dc:description/>
  <cp:lastModifiedBy>Antonín Šmíd</cp:lastModifiedBy>
  <cp:revision>24</cp:revision>
  <cp:lastPrinted>2022-12-10T22:02:41Z</cp:lastPrinted>
  <dcterms:created xsi:type="dcterms:W3CDTF">2022-02-25T18:11:13Z</dcterms:created>
  <dcterms:modified xsi:type="dcterms:W3CDTF">2022-12-10T22:03:33Z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Širokoúhlá obrazovka</vt:lpwstr>
  </property>
  <property fmtid="{D5CDD505-2E9C-101B-9397-08002B2CF9AE}" pid="3" name="Slides">
    <vt:i4>12</vt:i4>
  </property>
</Properties>
</file>